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7" r:id="rId2"/>
    <p:sldId id="259"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2FE7E-D545-469B-9D1D-45FEA9523CC2}" type="datetimeFigureOut">
              <a:rPr lang="en-GB" smtClean="0"/>
              <a:t>02/04/2024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5C07C0-EB69-417A-AC30-2B75D357C55E}" type="slidenum">
              <a:rPr lang="en-GB" smtClean="0"/>
              <a:t>‹#›</a:t>
            </a:fld>
            <a:endParaRPr lang="en-GB"/>
          </a:p>
        </p:txBody>
      </p:sp>
    </p:spTree>
    <p:extLst>
      <p:ext uri="{BB962C8B-B14F-4D97-AF65-F5344CB8AC3E}">
        <p14:creationId xmlns:p14="http://schemas.microsoft.com/office/powerpoint/2010/main" val="2287385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8EFF135-DFA2-314F-BAA8-6F9FC23927B2}" type="slidenum">
              <a:rPr lang="en-US" smtClean="0"/>
              <a:t>3</a:t>
            </a:fld>
            <a:endParaRPr lang="en-US"/>
          </a:p>
        </p:txBody>
      </p:sp>
    </p:spTree>
    <p:extLst>
      <p:ext uri="{BB962C8B-B14F-4D97-AF65-F5344CB8AC3E}">
        <p14:creationId xmlns:p14="http://schemas.microsoft.com/office/powerpoint/2010/main" val="3018923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0CFC0-0B2D-469F-BE51-C9FBBED18F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B9B17EF-F2A5-46C2-9565-62381739B5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52467CD-A4C9-453B-92A9-822FB10A9381}"/>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5" name="Footer Placeholder 4">
            <a:extLst>
              <a:ext uri="{FF2B5EF4-FFF2-40B4-BE49-F238E27FC236}">
                <a16:creationId xmlns:a16="http://schemas.microsoft.com/office/drawing/2014/main" id="{7AD67319-C223-4D20-9305-E19694DEC3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8287B1-BB61-448D-A03B-C4E537096727}"/>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382047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C4F1D-1192-4337-98C1-C333EAB825F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8258B7D-F5F0-46E9-B96E-F43E109F26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4C9591-23E6-4E99-8C75-1C514C86BE73}"/>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5" name="Footer Placeholder 4">
            <a:extLst>
              <a:ext uri="{FF2B5EF4-FFF2-40B4-BE49-F238E27FC236}">
                <a16:creationId xmlns:a16="http://schemas.microsoft.com/office/drawing/2014/main" id="{DD11DD97-09C3-4154-87ED-7151C38DA9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9D3DB2-688B-4426-8FC1-063A563F17E4}"/>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3064141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54769C-3FF7-49F2-A824-A079643E28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B86FE2-3808-4F0A-B218-6BDFB0F0699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164D7C-F730-4DC4-8863-B7AFB577AEB3}"/>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5" name="Footer Placeholder 4">
            <a:extLst>
              <a:ext uri="{FF2B5EF4-FFF2-40B4-BE49-F238E27FC236}">
                <a16:creationId xmlns:a16="http://schemas.microsoft.com/office/drawing/2014/main" id="{27C34BDD-5D1C-4A6B-8575-F7F840ADD4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D2FC44-DBE9-4F7A-B720-17FF1048A1CD}"/>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414663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E7DB-433B-4541-91D5-F76659C5B8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C393EA-7848-4F5B-9C07-DC5E604A753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141880-3D1C-4C52-A307-71E70144D5B9}"/>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5" name="Footer Placeholder 4">
            <a:extLst>
              <a:ext uri="{FF2B5EF4-FFF2-40B4-BE49-F238E27FC236}">
                <a16:creationId xmlns:a16="http://schemas.microsoft.com/office/drawing/2014/main" id="{28AB856E-C644-41A4-9426-605D853CE8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BE7CCA-EE87-497F-83D8-2C601CB4F7D1}"/>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263933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2E803-0358-4276-942C-FD8282206A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8FB215-EA45-4977-A0DA-CF82995423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712169-C096-4F80-999D-B8ECF0A342C3}"/>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5" name="Footer Placeholder 4">
            <a:extLst>
              <a:ext uri="{FF2B5EF4-FFF2-40B4-BE49-F238E27FC236}">
                <a16:creationId xmlns:a16="http://schemas.microsoft.com/office/drawing/2014/main" id="{4BF0AB76-AE0D-4CBE-8DF5-9367397DD2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975DD7-C03F-4943-BB6D-438A11A83618}"/>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3115938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84D9-4552-421F-8795-ED4015B68F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C1A308-B186-4749-843B-709C4FD8C76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AEF126-7754-468D-B104-A5653B3E92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C20527C-2C34-4DDB-B5C4-BF9C70DEE665}"/>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6" name="Footer Placeholder 5">
            <a:extLst>
              <a:ext uri="{FF2B5EF4-FFF2-40B4-BE49-F238E27FC236}">
                <a16:creationId xmlns:a16="http://schemas.microsoft.com/office/drawing/2014/main" id="{AA27BB71-E2BE-45C7-BA19-59035A90B6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AFCEBA-EBF0-429F-8E6E-9A3426BA9F9A}"/>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155063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38AE0-5654-4A7E-9132-E3DC574642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F79BFE-E00F-4744-9860-9ABEB27E67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7C882F9-0029-4B6B-BC6F-86CCDCC17D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2C95E1-49D9-43F0-AAD2-06CB8FDF6B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D367E7-80CF-4AB6-9ED7-F1594B32E4F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A245E3A-8459-4861-9769-DD62D6DFCC14}"/>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8" name="Footer Placeholder 7">
            <a:extLst>
              <a:ext uri="{FF2B5EF4-FFF2-40B4-BE49-F238E27FC236}">
                <a16:creationId xmlns:a16="http://schemas.microsoft.com/office/drawing/2014/main" id="{DAB62166-882E-445F-8719-4B1BE02B4B7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E6C896E-14F6-469E-98D9-E58DB8566B4F}"/>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2589842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79A4A-C87E-4587-97D0-D2387002393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21F9E52-127C-4979-B6FE-C4AD92DA1030}"/>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4" name="Footer Placeholder 3">
            <a:extLst>
              <a:ext uri="{FF2B5EF4-FFF2-40B4-BE49-F238E27FC236}">
                <a16:creationId xmlns:a16="http://schemas.microsoft.com/office/drawing/2014/main" id="{EBF89FB3-7FF6-406C-8EB0-54AC9D1B58E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552C52B-9273-4333-AD4A-5932A89A33FD}"/>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3239913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3450EE-21F1-4887-8340-EEEAEC1CE769}"/>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3" name="Footer Placeholder 2">
            <a:extLst>
              <a:ext uri="{FF2B5EF4-FFF2-40B4-BE49-F238E27FC236}">
                <a16:creationId xmlns:a16="http://schemas.microsoft.com/office/drawing/2014/main" id="{F1D0238D-9FE2-4D64-927B-CAC9C10608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AAB33F3-E9EA-4140-8BE3-C3D048BE7215}"/>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1925819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7A708-03D3-4D39-BAFA-68A02F9AE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516EB59-9E8E-4345-8F20-AE279D3B86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14E66C4-03B2-4656-B0C8-7153AB7FD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9CE8A2-571B-4FA4-92A7-D0D265120C66}"/>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6" name="Footer Placeholder 5">
            <a:extLst>
              <a:ext uri="{FF2B5EF4-FFF2-40B4-BE49-F238E27FC236}">
                <a16:creationId xmlns:a16="http://schemas.microsoft.com/office/drawing/2014/main" id="{2B81A223-17C4-498F-BB08-98C1520D14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ACC2B3-E0A8-460D-BFA6-514FF936AE0A}"/>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1998353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CFC3-7E8A-41E3-8AAD-8152FBF58D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DC3B4D-8000-4458-941B-C6BCEAF30A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B13665B-551D-4A22-9373-EAA86D9377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5AD00F3-F903-4DC0-8BD1-8242EEBDF7BA}"/>
              </a:ext>
            </a:extLst>
          </p:cNvPr>
          <p:cNvSpPr>
            <a:spLocks noGrp="1"/>
          </p:cNvSpPr>
          <p:nvPr>
            <p:ph type="dt" sz="half" idx="10"/>
          </p:nvPr>
        </p:nvSpPr>
        <p:spPr/>
        <p:txBody>
          <a:bodyPr/>
          <a:lstStyle/>
          <a:p>
            <a:fld id="{3D074B8D-5B65-4158-AABB-B47E596C32C2}" type="datetimeFigureOut">
              <a:rPr lang="en-GB" smtClean="0"/>
              <a:t>02/04/2024</a:t>
            </a:fld>
            <a:endParaRPr lang="en-GB"/>
          </a:p>
        </p:txBody>
      </p:sp>
      <p:sp>
        <p:nvSpPr>
          <p:cNvPr id="6" name="Footer Placeholder 5">
            <a:extLst>
              <a:ext uri="{FF2B5EF4-FFF2-40B4-BE49-F238E27FC236}">
                <a16:creationId xmlns:a16="http://schemas.microsoft.com/office/drawing/2014/main" id="{D1540183-180A-440D-B776-EE4AF1F1F3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7B50F5-0E60-40F4-B1B2-FD9D28A3ED32}"/>
              </a:ext>
            </a:extLst>
          </p:cNvPr>
          <p:cNvSpPr>
            <a:spLocks noGrp="1"/>
          </p:cNvSpPr>
          <p:nvPr>
            <p:ph type="sldNum" sz="quarter" idx="12"/>
          </p:nvPr>
        </p:nvSpPr>
        <p:spPr/>
        <p:txBody>
          <a:bodyPr/>
          <a:lstStyle/>
          <a:p>
            <a:fld id="{AD166EC0-9A25-4789-AFBD-69197FFF0E58}" type="slidenum">
              <a:rPr lang="en-GB" smtClean="0"/>
              <a:t>‹#›</a:t>
            </a:fld>
            <a:endParaRPr lang="en-GB"/>
          </a:p>
        </p:txBody>
      </p:sp>
    </p:spTree>
    <p:extLst>
      <p:ext uri="{BB962C8B-B14F-4D97-AF65-F5344CB8AC3E}">
        <p14:creationId xmlns:p14="http://schemas.microsoft.com/office/powerpoint/2010/main" val="1392578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A08743-EE75-407C-8258-769D14229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7FF0F9-3E1D-4E69-9A5B-0276641D4C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E2F231-7B80-46BC-B4AA-8A6B619BCF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74B8D-5B65-4158-AABB-B47E596C32C2}" type="datetimeFigureOut">
              <a:rPr lang="en-GB" smtClean="0"/>
              <a:t>02/04/2024</a:t>
            </a:fld>
            <a:endParaRPr lang="en-GB"/>
          </a:p>
        </p:txBody>
      </p:sp>
      <p:sp>
        <p:nvSpPr>
          <p:cNvPr id="5" name="Footer Placeholder 4">
            <a:extLst>
              <a:ext uri="{FF2B5EF4-FFF2-40B4-BE49-F238E27FC236}">
                <a16:creationId xmlns:a16="http://schemas.microsoft.com/office/drawing/2014/main" id="{90814754-CA8E-4E4B-8B72-188275B793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334EF77-4020-4039-8938-617985D91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66EC0-9A25-4789-AFBD-69197FFF0E58}" type="slidenum">
              <a:rPr lang="en-GB" smtClean="0"/>
              <a:t>‹#›</a:t>
            </a:fld>
            <a:endParaRPr lang="en-GB"/>
          </a:p>
        </p:txBody>
      </p:sp>
    </p:spTree>
    <p:extLst>
      <p:ext uri="{BB962C8B-B14F-4D97-AF65-F5344CB8AC3E}">
        <p14:creationId xmlns:p14="http://schemas.microsoft.com/office/powerpoint/2010/main" val="1521828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9FB56FA-86D5-48AE-AA41-52F0437D46BD}"/>
              </a:ext>
            </a:extLst>
          </p:cNvPr>
          <p:cNvPicPr>
            <a:picLocks noChangeAspect="1"/>
          </p:cNvPicPr>
          <p:nvPr/>
        </p:nvPicPr>
        <p:blipFill>
          <a:blip r:embed="rId2"/>
          <a:stretch>
            <a:fillRect/>
          </a:stretch>
        </p:blipFill>
        <p:spPr>
          <a:xfrm>
            <a:off x="114301" y="306969"/>
            <a:ext cx="11436016" cy="6255756"/>
          </a:xfrm>
          <a:prstGeom prst="rect">
            <a:avLst/>
          </a:prstGeom>
        </p:spPr>
      </p:pic>
    </p:spTree>
    <p:extLst>
      <p:ext uri="{BB962C8B-B14F-4D97-AF65-F5344CB8AC3E}">
        <p14:creationId xmlns:p14="http://schemas.microsoft.com/office/powerpoint/2010/main" val="1829174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361802" y="0"/>
            <a:ext cx="3860130" cy="646331"/>
          </a:xfrm>
          <a:prstGeom prst="rect">
            <a:avLst/>
          </a:prstGeom>
          <a:solidFill>
            <a:schemeClr val="accent2">
              <a:lumMod val="50000"/>
            </a:schemeClr>
          </a:solidFill>
        </p:spPr>
        <p:txBody>
          <a:bodyPr wrap="square">
            <a:spAutoFit/>
          </a:bodyPr>
          <a:lstStyle/>
          <a:p>
            <a:pPr algn="ctr"/>
            <a:r>
              <a:rPr lang="tr-TR" b="1" i="0" u="none" strike="noStrike" baseline="0" dirty="0">
                <a:solidFill>
                  <a:schemeClr val="accent4">
                    <a:lumMod val="40000"/>
                    <a:lumOff val="60000"/>
                  </a:schemeClr>
                </a:solidFill>
                <a:latin typeface="TimesNewRoman-Bold"/>
              </a:rPr>
              <a:t>HIGH CLASS CONCEPT &amp;</a:t>
            </a:r>
          </a:p>
          <a:p>
            <a:pPr algn="ctr"/>
            <a:r>
              <a:rPr lang="tr-TR" b="1" i="0" u="none" strike="noStrike" baseline="0" dirty="0">
                <a:solidFill>
                  <a:schemeClr val="accent4">
                    <a:lumMod val="40000"/>
                    <a:lumOff val="60000"/>
                  </a:schemeClr>
                </a:solidFill>
                <a:latin typeface="TimesNewRoman-Bold"/>
              </a:rPr>
              <a:t>HOTEL MAP</a:t>
            </a:r>
            <a:endParaRPr lang="tr-TR" dirty="0">
              <a:solidFill>
                <a:schemeClr val="accent4">
                  <a:lumMod val="40000"/>
                  <a:lumOff val="60000"/>
                </a:schemeClr>
              </a:solidFill>
            </a:endParaRPr>
          </a:p>
        </p:txBody>
      </p:sp>
      <p:sp>
        <p:nvSpPr>
          <p:cNvPr id="6" name="Dikdörtgen 5"/>
          <p:cNvSpPr/>
          <p:nvPr/>
        </p:nvSpPr>
        <p:spPr>
          <a:xfrm>
            <a:off x="8472566" y="783449"/>
            <a:ext cx="3568995" cy="3108543"/>
          </a:xfrm>
          <a:prstGeom prst="rect">
            <a:avLst/>
          </a:prstGeom>
        </p:spPr>
        <p:txBody>
          <a:bodyPr wrap="square">
            <a:spAutoFit/>
          </a:bodyPr>
          <a:lstStyle/>
          <a:p>
            <a:pPr algn="ctr"/>
            <a:r>
              <a:rPr lang="tr-TR" sz="1400" b="0" i="0" u="none" strike="noStrike" baseline="0" dirty="0" err="1">
                <a:solidFill>
                  <a:srgbClr val="361F12"/>
                </a:solidFill>
                <a:latin typeface="Arial Narrow" panose="020B0606020202030204" pitchFamily="34" charset="0"/>
              </a:rPr>
              <a:t>Dear</a:t>
            </a:r>
            <a:r>
              <a:rPr lang="tr-TR" sz="1400" b="0" i="0" u="none" strike="noStrike" baseline="0" dirty="0">
                <a:solidFill>
                  <a:srgbClr val="361F12"/>
                </a:solidFill>
                <a:latin typeface="Arial Narrow" panose="020B0606020202030204" pitchFamily="34" charset="0"/>
              </a:rPr>
              <a:t> Guest,</a:t>
            </a:r>
          </a:p>
          <a:p>
            <a:pPr algn="ctr"/>
            <a:r>
              <a:rPr lang="en-US" sz="1400" b="0" i="0" u="none" strike="noStrike" baseline="0" dirty="0">
                <a:solidFill>
                  <a:srgbClr val="361F12"/>
                </a:solidFill>
                <a:latin typeface="Arial Narrow" panose="020B0606020202030204" pitchFamily="34" charset="0"/>
              </a:rPr>
              <a:t>Welcome to our hotel, we are pleased to welcome</a:t>
            </a:r>
          </a:p>
          <a:p>
            <a:pPr algn="ctr"/>
            <a:r>
              <a:rPr lang="tr-TR" sz="1400" b="0" i="0" u="none" strike="noStrike" baseline="0" dirty="0" err="1">
                <a:solidFill>
                  <a:srgbClr val="361F12"/>
                </a:solidFill>
                <a:latin typeface="Arial Narrow" panose="020B0606020202030204" pitchFamily="34" charset="0"/>
              </a:rPr>
              <a:t>you</a:t>
            </a:r>
            <a:r>
              <a:rPr lang="tr-TR" sz="1400" b="0" i="0" u="none" strike="noStrike" baseline="0" dirty="0">
                <a:solidFill>
                  <a:srgbClr val="361F12"/>
                </a:solidFill>
                <a:latin typeface="Arial Narrow" panose="020B0606020202030204" pitchFamily="34" charset="0"/>
              </a:rPr>
              <a:t> </a:t>
            </a:r>
            <a:r>
              <a:rPr lang="tr-TR" sz="1400" b="0" i="0" u="none" strike="noStrike" baseline="0" dirty="0" err="1">
                <a:solidFill>
                  <a:srgbClr val="361F12"/>
                </a:solidFill>
                <a:latin typeface="Arial Narrow" panose="020B0606020202030204" pitchFamily="34" charset="0"/>
              </a:rPr>
              <a:t>to</a:t>
            </a:r>
            <a:r>
              <a:rPr lang="tr-TR" sz="1400" b="0" i="0" u="none" strike="noStrike" baseline="0" dirty="0">
                <a:solidFill>
                  <a:srgbClr val="361F12"/>
                </a:solidFill>
                <a:latin typeface="Arial Narrow" panose="020B0606020202030204" pitchFamily="34" charset="0"/>
              </a:rPr>
              <a:t> </a:t>
            </a:r>
            <a:r>
              <a:rPr lang="tr-TR" sz="1400" b="0" i="0" u="none" strike="noStrike" baseline="0" dirty="0" err="1">
                <a:solidFill>
                  <a:srgbClr val="361F12"/>
                </a:solidFill>
                <a:latin typeface="Arial Narrow" panose="020B0606020202030204" pitchFamily="34" charset="0"/>
              </a:rPr>
              <a:t>our</a:t>
            </a:r>
            <a:r>
              <a:rPr lang="tr-TR" sz="1400" b="0" i="0" u="none" strike="noStrike" baseline="0" dirty="0">
                <a:solidFill>
                  <a:srgbClr val="361F12"/>
                </a:solidFill>
                <a:latin typeface="Arial Narrow" panose="020B0606020202030204" pitchFamily="34" charset="0"/>
              </a:rPr>
              <a:t> </a:t>
            </a:r>
            <a:r>
              <a:rPr lang="tr-TR" sz="1400" b="0" i="0" u="none" strike="noStrike" baseline="0" dirty="0" err="1">
                <a:solidFill>
                  <a:srgbClr val="361F12"/>
                </a:solidFill>
                <a:latin typeface="Arial Narrow" panose="020B0606020202030204" pitchFamily="34" charset="0"/>
              </a:rPr>
              <a:t>resort</a:t>
            </a:r>
            <a:r>
              <a:rPr lang="tr-TR" sz="1400" b="0" i="0" u="none" strike="noStrike" baseline="0" dirty="0">
                <a:solidFill>
                  <a:srgbClr val="361F12"/>
                </a:solidFill>
                <a:latin typeface="Arial Narrow" panose="020B0606020202030204" pitchFamily="34" charset="0"/>
              </a:rPr>
              <a:t>.</a:t>
            </a:r>
          </a:p>
          <a:p>
            <a:pPr algn="ctr"/>
            <a:r>
              <a:rPr lang="en-US" sz="1400" b="0" i="0" u="none" strike="noStrike" baseline="0" dirty="0">
                <a:solidFill>
                  <a:srgbClr val="361F12"/>
                </a:solidFill>
                <a:latin typeface="Arial Narrow" panose="020B0606020202030204" pitchFamily="34" charset="0"/>
              </a:rPr>
              <a:t>You can find information in this info guide which</a:t>
            </a:r>
          </a:p>
          <a:p>
            <a:pPr algn="ctr"/>
            <a:r>
              <a:rPr lang="en-US" sz="1400" dirty="0">
                <a:solidFill>
                  <a:srgbClr val="361F12"/>
                </a:solidFill>
                <a:latin typeface="Arial Narrow" panose="020B0606020202030204" pitchFamily="34" charset="0"/>
              </a:rPr>
              <a:t>will help</a:t>
            </a:r>
            <a:r>
              <a:rPr lang="en-US" sz="1400" b="0" i="0" u="none" strike="noStrike" baseline="0" dirty="0">
                <a:solidFill>
                  <a:srgbClr val="361F12"/>
                </a:solidFill>
                <a:latin typeface="Arial Narrow" panose="020B0606020202030204" pitchFamily="34" charset="0"/>
              </a:rPr>
              <a:t> you during your stay.</a:t>
            </a:r>
          </a:p>
          <a:p>
            <a:pPr algn="ctr"/>
            <a:r>
              <a:rPr lang="en-US" sz="1400" b="0" i="0" u="none" strike="noStrike" baseline="0" dirty="0">
                <a:solidFill>
                  <a:srgbClr val="361F12"/>
                </a:solidFill>
                <a:latin typeface="Arial Narrow" panose="020B0606020202030204" pitchFamily="34" charset="0"/>
              </a:rPr>
              <a:t>Thank you for choosing us.</a:t>
            </a:r>
          </a:p>
          <a:p>
            <a:pPr algn="ctr"/>
            <a:r>
              <a:rPr lang="tr-TR" sz="1400" b="0" i="0" u="none" strike="noStrike" baseline="0" dirty="0">
                <a:solidFill>
                  <a:srgbClr val="361F12"/>
                </a:solidFill>
                <a:latin typeface="Arial Narrow" panose="020B0606020202030204" pitchFamily="34" charset="0"/>
              </a:rPr>
              <a:t>Hotel Management</a:t>
            </a:r>
          </a:p>
          <a:p>
            <a:pPr algn="ctr"/>
            <a:endParaRPr lang="tr-TR" sz="1400" b="0" i="0" u="none" strike="noStrike" baseline="0" dirty="0">
              <a:solidFill>
                <a:srgbClr val="361F12"/>
              </a:solidFill>
              <a:latin typeface="Arial Narrow" panose="020B0606020202030204" pitchFamily="34" charset="0"/>
            </a:endParaRPr>
          </a:p>
          <a:p>
            <a:pPr algn="ctr"/>
            <a:r>
              <a:rPr lang="tr-TR" sz="1400" dirty="0">
                <a:solidFill>
                  <a:srgbClr val="361F12"/>
                </a:solidFill>
                <a:latin typeface="Arial Narrow" panose="020B0606020202030204" pitchFamily="34" charset="0"/>
              </a:rPr>
              <a:t>To call reception</a:t>
            </a:r>
            <a:r>
              <a:rPr lang="en-GB" sz="1400" dirty="0">
                <a:solidFill>
                  <a:srgbClr val="361F12"/>
                </a:solidFill>
                <a:latin typeface="Arial Narrow" panose="020B0606020202030204" pitchFamily="34" charset="0"/>
              </a:rPr>
              <a:t> and Guest Relation</a:t>
            </a:r>
            <a:r>
              <a:rPr lang="tr-TR" sz="1400" dirty="0">
                <a:solidFill>
                  <a:srgbClr val="361F12"/>
                </a:solidFill>
                <a:latin typeface="Arial Narrow" panose="020B0606020202030204" pitchFamily="34" charset="0"/>
              </a:rPr>
              <a:t>, kindly dial 0 from your phone.</a:t>
            </a:r>
          </a:p>
          <a:p>
            <a:pPr algn="ctr"/>
            <a:r>
              <a:rPr lang="tr-TR" sz="1400" dirty="0">
                <a:solidFill>
                  <a:srgbClr val="361F12"/>
                </a:solidFill>
                <a:latin typeface="Arial Narrow" panose="020B0606020202030204" pitchFamily="34" charset="0"/>
              </a:rPr>
              <a:t>To call another room, kindly press 5 and the room number you would like to reach.</a:t>
            </a:r>
            <a:endParaRPr lang="tr-TR" sz="1400" b="0" i="0" u="none" strike="noStrike" baseline="0" dirty="0">
              <a:solidFill>
                <a:srgbClr val="361F12"/>
              </a:solidFill>
              <a:latin typeface="Arial Narrow" panose="020B0606020202030204" pitchFamily="34" charset="0"/>
            </a:endParaRPr>
          </a:p>
          <a:p>
            <a:pPr algn="ctr"/>
            <a:r>
              <a:rPr lang="tr-TR" sz="1400" dirty="0">
                <a:solidFill>
                  <a:srgbClr val="361F12"/>
                </a:solidFill>
                <a:latin typeface="Arial Narrow" panose="020B0606020202030204" pitchFamily="34" charset="0"/>
              </a:rPr>
              <a:t>For any requests kindly contact us on WhatsApp number +20 106 </a:t>
            </a:r>
            <a:r>
              <a:rPr lang="pl-PL" sz="1400" dirty="0">
                <a:solidFill>
                  <a:srgbClr val="361F12"/>
                </a:solidFill>
                <a:latin typeface="Arial Narrow" panose="020B0606020202030204" pitchFamily="34" charset="0"/>
              </a:rPr>
              <a:t>8682 569</a:t>
            </a:r>
            <a:endParaRPr lang="tr-TR" sz="1400" dirty="0">
              <a:latin typeface="Arial Narrow" panose="020B0606020202030204" pitchFamily="34" charset="0"/>
            </a:endParaRPr>
          </a:p>
        </p:txBody>
      </p:sp>
      <p:sp>
        <p:nvSpPr>
          <p:cNvPr id="8" name="Dikdörtgen 7"/>
          <p:cNvSpPr/>
          <p:nvPr/>
        </p:nvSpPr>
        <p:spPr>
          <a:xfrm>
            <a:off x="-22458" y="-55712"/>
            <a:ext cx="4318613" cy="6217087"/>
          </a:xfrm>
          <a:prstGeom prst="rect">
            <a:avLst/>
          </a:prstGeom>
        </p:spPr>
        <p:txBody>
          <a:bodyPr wrap="square">
            <a:spAutoFit/>
          </a:bodyPr>
          <a:lstStyle/>
          <a:p>
            <a:r>
              <a:rPr lang="en-US" sz="1100" b="1" dirty="0">
                <a:solidFill>
                  <a:srgbClr val="3C2414"/>
                </a:solidFill>
                <a:latin typeface="Arial Narrow" panose="020B0606020202030204" pitchFamily="34" charset="0"/>
              </a:rPr>
              <a:t>RESTAURANT </a:t>
            </a:r>
          </a:p>
          <a:p>
            <a:r>
              <a:rPr lang="en-US" sz="1100" dirty="0">
                <a:solidFill>
                  <a:srgbClr val="3C2414"/>
                </a:solidFill>
                <a:latin typeface="Arial Narrow" panose="020B0606020202030204" pitchFamily="34" charset="0"/>
              </a:rPr>
              <a:t>Breakfast </a:t>
            </a:r>
            <a:r>
              <a:rPr lang="tr-TR" sz="1100" dirty="0">
                <a:solidFill>
                  <a:srgbClr val="3C2414"/>
                </a:solidFill>
                <a:latin typeface="Arial Narrow" panose="020B0606020202030204" pitchFamily="34" charset="0"/>
              </a:rPr>
              <a:t>	: </a:t>
            </a:r>
            <a:r>
              <a:rPr lang="en-US" sz="1100" dirty="0">
                <a:solidFill>
                  <a:srgbClr val="3C2414"/>
                </a:solidFill>
                <a:latin typeface="Arial Narrow" panose="020B0606020202030204" pitchFamily="34" charset="0"/>
              </a:rPr>
              <a:t>07:00-1</a:t>
            </a:r>
            <a:r>
              <a:rPr lang="tr-TR" sz="1100" dirty="0">
                <a:solidFill>
                  <a:srgbClr val="3C2414"/>
                </a:solidFill>
                <a:latin typeface="Arial Narrow" panose="020B0606020202030204" pitchFamily="34" charset="0"/>
              </a:rPr>
              <a:t>1</a:t>
            </a:r>
            <a:r>
              <a:rPr lang="en-US" sz="1100" dirty="0">
                <a:solidFill>
                  <a:srgbClr val="3C2414"/>
                </a:solidFill>
                <a:latin typeface="Arial Narrow" panose="020B0606020202030204" pitchFamily="34" charset="0"/>
              </a:rPr>
              <a:t>:</a:t>
            </a:r>
            <a:r>
              <a:rPr lang="tr-TR" sz="1100" dirty="0">
                <a:solidFill>
                  <a:srgbClr val="3C2414"/>
                </a:solidFill>
                <a:latin typeface="Arial Narrow" panose="020B0606020202030204" pitchFamily="34" charset="0"/>
              </a:rPr>
              <a:t>00 </a:t>
            </a:r>
            <a:r>
              <a:rPr lang="en-US" sz="1100" dirty="0">
                <a:solidFill>
                  <a:srgbClr val="3C2414"/>
                </a:solidFill>
                <a:latin typeface="Arial Narrow" panose="020B0606020202030204" pitchFamily="34" charset="0"/>
              </a:rPr>
              <a:t>Open Bu</a:t>
            </a:r>
            <a:r>
              <a:rPr lang="tr-TR" sz="1100" dirty="0" err="1">
                <a:solidFill>
                  <a:srgbClr val="3C2414"/>
                </a:solidFill>
                <a:latin typeface="Arial Narrow" panose="020B0606020202030204" pitchFamily="34" charset="0"/>
              </a:rPr>
              <a:t>ff</a:t>
            </a:r>
            <a:r>
              <a:rPr lang="en-US" sz="1100" dirty="0">
                <a:solidFill>
                  <a:srgbClr val="3C2414"/>
                </a:solidFill>
                <a:latin typeface="Arial Narrow" panose="020B0606020202030204" pitchFamily="34" charset="0"/>
              </a:rPr>
              <a:t>et in </a:t>
            </a:r>
            <a:r>
              <a:rPr lang="en-US" sz="1100" dirty="0" err="1">
                <a:solidFill>
                  <a:srgbClr val="3C2414"/>
                </a:solidFill>
                <a:latin typeface="Arial Narrow" panose="020B0606020202030204" pitchFamily="34" charset="0"/>
              </a:rPr>
              <a:t>Otia</a:t>
            </a:r>
            <a:r>
              <a:rPr lang="en-US" sz="1100" dirty="0">
                <a:solidFill>
                  <a:srgbClr val="3C2414"/>
                </a:solidFill>
                <a:latin typeface="Arial Narrow" panose="020B0606020202030204" pitchFamily="34" charset="0"/>
              </a:rPr>
              <a:t> main Restaurant</a:t>
            </a:r>
          </a:p>
          <a:p>
            <a:r>
              <a:rPr lang="en-US" sz="1100" dirty="0">
                <a:solidFill>
                  <a:srgbClr val="3C2414"/>
                </a:solidFill>
                <a:latin typeface="Arial Narrow" panose="020B0606020202030204" pitchFamily="34" charset="0"/>
              </a:rPr>
              <a:t>Lunch</a:t>
            </a:r>
            <a:r>
              <a:rPr lang="tr-TR"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 12:30-</a:t>
            </a:r>
            <a:r>
              <a:rPr lang="tr-TR" sz="1100" dirty="0">
                <a:solidFill>
                  <a:srgbClr val="3C2414"/>
                </a:solidFill>
                <a:latin typeface="Arial Narrow" panose="020B0606020202030204" pitchFamily="34" charset="0"/>
              </a:rPr>
              <a:t>1</a:t>
            </a:r>
            <a:r>
              <a:rPr lang="en-US" sz="1100" dirty="0">
                <a:solidFill>
                  <a:srgbClr val="3C2414"/>
                </a:solidFill>
                <a:latin typeface="Arial Narrow" panose="020B0606020202030204" pitchFamily="34" charset="0"/>
              </a:rPr>
              <a:t>4:30 Open </a:t>
            </a:r>
            <a:r>
              <a:rPr lang="tr-TR" sz="1100" dirty="0">
                <a:solidFill>
                  <a:srgbClr val="3C2414"/>
                </a:solidFill>
                <a:latin typeface="Arial Narrow" panose="020B0606020202030204" pitchFamily="34" charset="0"/>
              </a:rPr>
              <a:t>B</a:t>
            </a:r>
            <a:r>
              <a:rPr lang="en-US" sz="1100" dirty="0">
                <a:solidFill>
                  <a:srgbClr val="3C2414"/>
                </a:solidFill>
                <a:latin typeface="Arial Narrow" panose="020B0606020202030204" pitchFamily="34" charset="0"/>
              </a:rPr>
              <a:t>u</a:t>
            </a:r>
            <a:r>
              <a:rPr lang="tr-TR" sz="1100" dirty="0">
                <a:solidFill>
                  <a:srgbClr val="3C2414"/>
                </a:solidFill>
                <a:latin typeface="Arial Narrow" panose="020B0606020202030204" pitchFamily="34" charset="0"/>
              </a:rPr>
              <a:t>ff</a:t>
            </a:r>
            <a:r>
              <a:rPr lang="en-US" sz="1100" dirty="0">
                <a:solidFill>
                  <a:srgbClr val="3C2414"/>
                </a:solidFill>
                <a:latin typeface="Arial Narrow" panose="020B0606020202030204" pitchFamily="34" charset="0"/>
              </a:rPr>
              <a:t>et in </a:t>
            </a:r>
            <a:r>
              <a:rPr lang="en-US" sz="1100" dirty="0" err="1">
                <a:solidFill>
                  <a:srgbClr val="3C2414"/>
                </a:solidFill>
                <a:latin typeface="Arial Narrow" panose="020B0606020202030204" pitchFamily="34" charset="0"/>
              </a:rPr>
              <a:t>Otia</a:t>
            </a:r>
            <a:r>
              <a:rPr lang="en-US" sz="1100" dirty="0">
                <a:solidFill>
                  <a:srgbClr val="3C2414"/>
                </a:solidFill>
                <a:latin typeface="Arial Narrow" panose="020B0606020202030204" pitchFamily="34" charset="0"/>
              </a:rPr>
              <a:t> main Restaurant</a:t>
            </a:r>
          </a:p>
          <a:p>
            <a:r>
              <a:rPr lang="en-US" sz="1100" dirty="0">
                <a:solidFill>
                  <a:srgbClr val="3C2414"/>
                </a:solidFill>
                <a:latin typeface="Arial Narrow" panose="020B0606020202030204" pitchFamily="34" charset="0"/>
              </a:rPr>
              <a:t>Dinner </a:t>
            </a:r>
            <a:r>
              <a:rPr lang="tr-TR" sz="1100" dirty="0">
                <a:solidFill>
                  <a:srgbClr val="3C2414"/>
                </a:solidFill>
                <a:latin typeface="Arial Narrow" panose="020B0606020202030204" pitchFamily="34" charset="0"/>
              </a:rPr>
              <a:t>	: </a:t>
            </a:r>
            <a:r>
              <a:rPr lang="en-US" sz="1100" dirty="0">
                <a:solidFill>
                  <a:srgbClr val="3C2414"/>
                </a:solidFill>
                <a:latin typeface="Arial Narrow" panose="020B0606020202030204" pitchFamily="34" charset="0"/>
              </a:rPr>
              <a:t>18:00-</a:t>
            </a:r>
            <a:r>
              <a:rPr lang="tr-TR" sz="1100" dirty="0">
                <a:solidFill>
                  <a:srgbClr val="3C2414"/>
                </a:solidFill>
                <a:latin typeface="Arial Narrow" panose="020B0606020202030204" pitchFamily="34" charset="0"/>
              </a:rPr>
              <a:t>2</a:t>
            </a:r>
            <a:r>
              <a:rPr lang="en-US" sz="1100" dirty="0">
                <a:solidFill>
                  <a:srgbClr val="3C2414"/>
                </a:solidFill>
                <a:latin typeface="Arial Narrow" panose="020B0606020202030204" pitchFamily="34" charset="0"/>
              </a:rPr>
              <a:t>1</a:t>
            </a:r>
            <a:r>
              <a:rPr lang="tr-TR" sz="1100" dirty="0">
                <a:solidFill>
                  <a:srgbClr val="3C2414"/>
                </a:solidFill>
                <a:latin typeface="Arial Narrow" panose="020B0606020202030204" pitchFamily="34" charset="0"/>
              </a:rPr>
              <a:t>:</a:t>
            </a:r>
            <a:r>
              <a:rPr lang="en-US" sz="1100" dirty="0">
                <a:solidFill>
                  <a:srgbClr val="3C2414"/>
                </a:solidFill>
                <a:latin typeface="Arial Narrow" panose="020B0606020202030204" pitchFamily="34" charset="0"/>
              </a:rPr>
              <a:t>0</a:t>
            </a:r>
            <a:r>
              <a:rPr lang="tr-TR" sz="1100" dirty="0">
                <a:solidFill>
                  <a:srgbClr val="3C2414"/>
                </a:solidFill>
                <a:latin typeface="Arial Narrow" panose="020B0606020202030204" pitchFamily="34" charset="0"/>
              </a:rPr>
              <a:t>0</a:t>
            </a:r>
            <a:r>
              <a:rPr lang="en-US" sz="1100" dirty="0">
                <a:solidFill>
                  <a:srgbClr val="3C2414"/>
                </a:solidFill>
                <a:latin typeface="Arial Narrow" panose="020B0606020202030204" pitchFamily="34" charset="0"/>
              </a:rPr>
              <a:t> Open Bu</a:t>
            </a:r>
            <a:r>
              <a:rPr lang="tr-TR" sz="1100" dirty="0">
                <a:solidFill>
                  <a:srgbClr val="3C2414"/>
                </a:solidFill>
                <a:latin typeface="Arial Narrow" panose="020B0606020202030204" pitchFamily="34" charset="0"/>
              </a:rPr>
              <a:t>ff</a:t>
            </a:r>
            <a:r>
              <a:rPr lang="en-US" sz="1100" dirty="0">
                <a:solidFill>
                  <a:srgbClr val="3C2414"/>
                </a:solidFill>
                <a:latin typeface="Arial Narrow" panose="020B0606020202030204" pitchFamily="34" charset="0"/>
              </a:rPr>
              <a:t>et in </a:t>
            </a:r>
            <a:r>
              <a:rPr lang="en-US" sz="1100" dirty="0" err="1">
                <a:solidFill>
                  <a:srgbClr val="3C2414"/>
                </a:solidFill>
                <a:latin typeface="Arial Narrow" panose="020B0606020202030204" pitchFamily="34" charset="0"/>
              </a:rPr>
              <a:t>Otia</a:t>
            </a:r>
            <a:r>
              <a:rPr lang="en-US" sz="1100" dirty="0">
                <a:solidFill>
                  <a:srgbClr val="3C2414"/>
                </a:solidFill>
                <a:latin typeface="Arial Narrow" panose="020B0606020202030204" pitchFamily="34" charset="0"/>
              </a:rPr>
              <a:t> main Restaurant</a:t>
            </a:r>
          </a:p>
          <a:p>
            <a:r>
              <a:rPr lang="en-US" sz="1100" dirty="0">
                <a:solidFill>
                  <a:srgbClr val="3C2414"/>
                </a:solidFill>
                <a:latin typeface="Arial Narrow" panose="020B0606020202030204" pitchFamily="34" charset="0"/>
              </a:rPr>
              <a:t>Late Dinner	: 23:00 -02:00 Open Buffet in </a:t>
            </a:r>
            <a:r>
              <a:rPr lang="en-US" sz="1100" dirty="0" err="1">
                <a:solidFill>
                  <a:srgbClr val="3C2414"/>
                </a:solidFill>
                <a:latin typeface="Arial Narrow" panose="020B0606020202030204" pitchFamily="34" charset="0"/>
              </a:rPr>
              <a:t>Otia</a:t>
            </a:r>
            <a:r>
              <a:rPr lang="en-US" sz="1100" dirty="0">
                <a:solidFill>
                  <a:srgbClr val="3C2414"/>
                </a:solidFill>
                <a:latin typeface="Arial Narrow" panose="020B0606020202030204" pitchFamily="34" charset="0"/>
              </a:rPr>
              <a:t> Main Restaurant</a:t>
            </a:r>
          </a:p>
          <a:p>
            <a:endParaRPr lang="en-US" sz="1100" b="1" dirty="0">
              <a:solidFill>
                <a:srgbClr val="3C2414"/>
              </a:solidFill>
              <a:latin typeface="Arial Narrow" panose="020B0606020202030204" pitchFamily="34" charset="0"/>
            </a:endParaRPr>
          </a:p>
          <a:p>
            <a:r>
              <a:rPr lang="en-US" sz="1100" b="1" dirty="0">
                <a:solidFill>
                  <a:srgbClr val="3C2414"/>
                </a:solidFill>
                <a:latin typeface="Arial Narrow" panose="020B0606020202030204" pitchFamily="34" charset="0"/>
              </a:rPr>
              <a:t>SNACK SERVICES</a:t>
            </a:r>
            <a:endParaRPr lang="tr-TR" sz="1100" b="1" dirty="0">
              <a:solidFill>
                <a:srgbClr val="3C2414"/>
              </a:solidFill>
              <a:latin typeface="Arial Narrow" panose="020B0606020202030204" pitchFamily="34" charset="0"/>
            </a:endParaRPr>
          </a:p>
          <a:p>
            <a:r>
              <a:rPr lang="en-US" sz="1100" dirty="0">
                <a:solidFill>
                  <a:srgbClr val="3C2414"/>
                </a:solidFill>
                <a:latin typeface="Arial Narrow" panose="020B0606020202030204" pitchFamily="34" charset="0"/>
              </a:rPr>
              <a:t>Agora Restaurant (beach)         	</a:t>
            </a:r>
            <a:r>
              <a:rPr lang="pl-PL"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11:00 – 17:00</a:t>
            </a:r>
            <a:r>
              <a:rPr lang="tr-TR" sz="1100" dirty="0">
                <a:solidFill>
                  <a:srgbClr val="3C2414"/>
                </a:solidFill>
                <a:latin typeface="Arial Narrow" panose="020B0606020202030204" pitchFamily="34" charset="0"/>
              </a:rPr>
              <a:t> </a:t>
            </a:r>
            <a:endParaRPr lang="pl-PL" sz="1100" dirty="0">
              <a:solidFill>
                <a:srgbClr val="3C2414"/>
              </a:solidFill>
              <a:latin typeface="Arial Narrow" panose="020B0606020202030204" pitchFamily="34" charset="0"/>
            </a:endParaRPr>
          </a:p>
          <a:p>
            <a:r>
              <a:rPr lang="en-US" sz="1100" dirty="0">
                <a:solidFill>
                  <a:srgbClr val="3C2414"/>
                </a:solidFill>
                <a:latin typeface="Arial Narrow" panose="020B0606020202030204" pitchFamily="34" charset="0"/>
              </a:rPr>
              <a:t>Xanadu Bar (main pool)	</a:t>
            </a:r>
            <a:r>
              <a:rPr lang="pl-PL"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12:00 – 16:00</a:t>
            </a:r>
          </a:p>
          <a:p>
            <a:r>
              <a:rPr lang="en-US" sz="1100" dirty="0">
                <a:solidFill>
                  <a:srgbClr val="3C2414"/>
                </a:solidFill>
                <a:latin typeface="Arial Narrow" panose="020B0606020202030204" pitchFamily="34" charset="0"/>
              </a:rPr>
              <a:t>Lagoon Lounge </a:t>
            </a:r>
            <a:r>
              <a:rPr lang="tr-TR" sz="1100" dirty="0">
                <a:solidFill>
                  <a:srgbClr val="3C2414"/>
                </a:solidFill>
                <a:latin typeface="Arial Narrow" panose="020B0606020202030204" pitchFamily="34" charset="0"/>
              </a:rPr>
              <a:t>Patisserie (beach) 	</a:t>
            </a:r>
            <a:r>
              <a:rPr lang="pl-PL"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11:00 – 23:00</a:t>
            </a:r>
          </a:p>
          <a:p>
            <a:r>
              <a:rPr lang="tr-TR" sz="1100" dirty="0">
                <a:solidFill>
                  <a:srgbClr val="3C2414"/>
                </a:solidFill>
                <a:latin typeface="Arial Narrow" panose="020B0606020202030204" pitchFamily="34" charset="0"/>
              </a:rPr>
              <a:t>Ice cream in Agora (beach)               </a:t>
            </a:r>
            <a:r>
              <a:rPr lang="pl-PL" sz="1100" dirty="0">
                <a:solidFill>
                  <a:srgbClr val="3C2414"/>
                </a:solidFill>
                <a:latin typeface="Arial Narrow" panose="020B0606020202030204" pitchFamily="34" charset="0"/>
              </a:rPr>
              <a:t>    </a:t>
            </a:r>
            <a:r>
              <a:rPr lang="tr-TR" sz="1100" dirty="0">
                <a:solidFill>
                  <a:srgbClr val="3C2414"/>
                </a:solidFill>
                <a:latin typeface="Arial Narrow" panose="020B0606020202030204" pitchFamily="34" charset="0"/>
              </a:rPr>
              <a:t>11:00 - 1</a:t>
            </a:r>
            <a:r>
              <a:rPr lang="en-US" sz="1100" dirty="0">
                <a:solidFill>
                  <a:srgbClr val="3C2414"/>
                </a:solidFill>
                <a:latin typeface="Arial Narrow" panose="020B0606020202030204" pitchFamily="34" charset="0"/>
              </a:rPr>
              <a:t>7</a:t>
            </a:r>
            <a:r>
              <a:rPr lang="tr-TR" sz="1100" dirty="0">
                <a:solidFill>
                  <a:srgbClr val="3C2414"/>
                </a:solidFill>
                <a:latin typeface="Arial Narrow" panose="020B0606020202030204" pitchFamily="34" charset="0"/>
              </a:rPr>
              <a:t>:00</a:t>
            </a:r>
          </a:p>
          <a:p>
            <a:r>
              <a:rPr lang="tr-TR" sz="1100" dirty="0" err="1">
                <a:solidFill>
                  <a:srgbClr val="3C2414"/>
                </a:solidFill>
                <a:latin typeface="Arial Narrow" panose="020B0606020202030204" pitchFamily="34" charset="0"/>
              </a:rPr>
              <a:t>Room</a:t>
            </a:r>
            <a:r>
              <a:rPr lang="tr-TR" sz="1100" dirty="0">
                <a:solidFill>
                  <a:srgbClr val="3C2414"/>
                </a:solidFill>
                <a:latin typeface="Arial Narrow" panose="020B0606020202030204" pitchFamily="34" charset="0"/>
              </a:rPr>
              <a:t> Service - 24h</a:t>
            </a:r>
            <a:r>
              <a:rPr lang="en-US" sz="1100" dirty="0">
                <a:solidFill>
                  <a:srgbClr val="3C2414"/>
                </a:solidFill>
                <a:latin typeface="Arial Narrow" panose="020B0606020202030204" pitchFamily="34" charset="0"/>
              </a:rPr>
              <a:t> / </a:t>
            </a:r>
            <a:r>
              <a:rPr lang="tr-TR" sz="1100" dirty="0">
                <a:solidFill>
                  <a:srgbClr val="3C2414"/>
                </a:solidFill>
                <a:latin typeface="Arial Narrow" panose="020B0606020202030204" pitchFamily="34" charset="0"/>
              </a:rPr>
              <a:t>15 €</a:t>
            </a:r>
            <a:r>
              <a:rPr lang="en-US" sz="1100" dirty="0">
                <a:solidFill>
                  <a:srgbClr val="3C2414"/>
                </a:solidFill>
                <a:latin typeface="Arial Narrow" panose="020B0606020202030204" pitchFamily="34" charset="0"/>
              </a:rPr>
              <a:t> </a:t>
            </a:r>
            <a:r>
              <a:rPr lang="tr-TR" sz="1100" dirty="0">
                <a:solidFill>
                  <a:srgbClr val="3C2414"/>
                </a:solidFill>
                <a:latin typeface="Arial Narrow" panose="020B0606020202030204" pitchFamily="34" charset="0"/>
              </a:rPr>
              <a:t>per order </a:t>
            </a:r>
          </a:p>
          <a:p>
            <a:endParaRPr lang="tr-TR" sz="1100" dirty="0">
              <a:solidFill>
                <a:srgbClr val="3C2414"/>
              </a:solidFill>
              <a:latin typeface="Arial Narrow" panose="020B0606020202030204" pitchFamily="34" charset="0"/>
            </a:endParaRPr>
          </a:p>
          <a:p>
            <a:endParaRPr lang="tr-TR" sz="1100" dirty="0">
              <a:solidFill>
                <a:srgbClr val="3C2414"/>
              </a:solidFill>
              <a:latin typeface="Arial Narrow" panose="020B0606020202030204" pitchFamily="34" charset="0"/>
            </a:endParaRPr>
          </a:p>
          <a:p>
            <a:r>
              <a:rPr lang="tr-TR" sz="1100" b="1" dirty="0">
                <a:solidFill>
                  <a:srgbClr val="3C2414"/>
                </a:solidFill>
                <a:latin typeface="Arial Narrow" panose="020B0606020202030204" pitchFamily="34" charset="0"/>
              </a:rPr>
              <a:t>BARS</a:t>
            </a:r>
          </a:p>
          <a:p>
            <a:r>
              <a:rPr lang="en-US" sz="1100" dirty="0">
                <a:solidFill>
                  <a:srgbClr val="3C2414"/>
                </a:solidFill>
                <a:latin typeface="Arial Narrow" panose="020B0606020202030204" pitchFamily="34" charset="0"/>
              </a:rPr>
              <a:t>Lagoon Lounge &amp; Bar (beach)</a:t>
            </a:r>
            <a:r>
              <a:rPr lang="tr-TR"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24h</a:t>
            </a:r>
          </a:p>
          <a:p>
            <a:r>
              <a:rPr lang="en-US" sz="1100" dirty="0">
                <a:solidFill>
                  <a:srgbClr val="3C2414"/>
                </a:solidFill>
                <a:latin typeface="Arial Narrow" panose="020B0606020202030204" pitchFamily="34" charset="0"/>
              </a:rPr>
              <a:t>Lobby Bar (main building)	:24h</a:t>
            </a:r>
          </a:p>
          <a:p>
            <a:r>
              <a:rPr lang="en-US" sz="1100" dirty="0">
                <a:solidFill>
                  <a:srgbClr val="3C2414"/>
                </a:solidFill>
                <a:latin typeface="Arial Narrow" panose="020B0606020202030204" pitchFamily="34" charset="0"/>
              </a:rPr>
              <a:t>Agora</a:t>
            </a:r>
            <a:r>
              <a:rPr lang="tr-TR" sz="1100" dirty="0">
                <a:solidFill>
                  <a:srgbClr val="3C2414"/>
                </a:solidFill>
                <a:latin typeface="Arial Narrow" panose="020B0606020202030204" pitchFamily="34" charset="0"/>
              </a:rPr>
              <a:t> Bar (beach)	:</a:t>
            </a:r>
            <a:r>
              <a:rPr lang="en-US" sz="1100" dirty="0">
                <a:solidFill>
                  <a:srgbClr val="3C2414"/>
                </a:solidFill>
                <a:latin typeface="Arial Narrow" panose="020B0606020202030204" pitchFamily="34" charset="0"/>
              </a:rPr>
              <a:t>11:00 – 17:00</a:t>
            </a:r>
            <a:r>
              <a:rPr lang="tr-TR" sz="1100" dirty="0">
                <a:solidFill>
                  <a:srgbClr val="3C2414"/>
                </a:solidFill>
                <a:latin typeface="Arial Narrow" panose="020B0606020202030204" pitchFamily="34" charset="0"/>
              </a:rPr>
              <a:t> </a:t>
            </a:r>
            <a:endParaRPr lang="en-US" sz="1100" dirty="0">
              <a:solidFill>
                <a:srgbClr val="3C2414"/>
              </a:solidFill>
              <a:latin typeface="Arial Narrow" panose="020B0606020202030204" pitchFamily="34" charset="0"/>
            </a:endParaRPr>
          </a:p>
          <a:p>
            <a:r>
              <a:rPr lang="en-US" sz="1100" dirty="0">
                <a:solidFill>
                  <a:srgbClr val="3C2414"/>
                </a:solidFill>
                <a:latin typeface="Arial Narrow" panose="020B0606020202030204" pitchFamily="34" charset="0"/>
              </a:rPr>
              <a:t>Beach</a:t>
            </a:r>
            <a:r>
              <a:rPr lang="tr-TR" sz="1100" dirty="0">
                <a:solidFill>
                  <a:srgbClr val="3C2414"/>
                </a:solidFill>
                <a:latin typeface="Arial Narrow" panose="020B0606020202030204" pitchFamily="34" charset="0"/>
              </a:rPr>
              <a:t> Bar		:0</a:t>
            </a:r>
            <a:r>
              <a:rPr lang="en-US" sz="1100" dirty="0">
                <a:solidFill>
                  <a:srgbClr val="3C2414"/>
                </a:solidFill>
                <a:latin typeface="Arial Narrow" panose="020B0606020202030204" pitchFamily="34" charset="0"/>
              </a:rPr>
              <a:t>8</a:t>
            </a:r>
            <a:r>
              <a:rPr lang="tr-TR" sz="1100" dirty="0">
                <a:solidFill>
                  <a:srgbClr val="3C2414"/>
                </a:solidFill>
                <a:latin typeface="Arial Narrow" panose="020B0606020202030204" pitchFamily="34" charset="0"/>
              </a:rPr>
              <a:t>:0</a:t>
            </a:r>
            <a:r>
              <a:rPr lang="en-US" sz="1100" dirty="0">
                <a:solidFill>
                  <a:srgbClr val="3C2414"/>
                </a:solidFill>
                <a:latin typeface="Arial Narrow" panose="020B0606020202030204" pitchFamily="34" charset="0"/>
              </a:rPr>
              <a:t>0 - Sunset</a:t>
            </a:r>
          </a:p>
          <a:p>
            <a:r>
              <a:rPr lang="en-US" sz="1100" dirty="0">
                <a:solidFill>
                  <a:srgbClr val="3C2414"/>
                </a:solidFill>
                <a:latin typeface="Arial Narrow" panose="020B0606020202030204" pitchFamily="34" charset="0"/>
              </a:rPr>
              <a:t>Xanadu Bar (main pool)	:09:00 – Sunset</a:t>
            </a:r>
          </a:p>
          <a:p>
            <a:r>
              <a:rPr lang="en-US" sz="1100" dirty="0">
                <a:solidFill>
                  <a:srgbClr val="3C2414"/>
                </a:solidFill>
                <a:latin typeface="Arial Narrow" panose="020B0606020202030204" pitchFamily="34" charset="0"/>
              </a:rPr>
              <a:t>Sky bar (main building rooftop)	:09:00 – 00:00</a:t>
            </a:r>
          </a:p>
          <a:p>
            <a:r>
              <a:rPr lang="en-US" sz="1100" dirty="0">
                <a:solidFill>
                  <a:srgbClr val="3C2414"/>
                </a:solidFill>
                <a:latin typeface="Arial Narrow" panose="020B0606020202030204" pitchFamily="34" charset="0"/>
              </a:rPr>
              <a:t>Rosebud (main building)	:20:00 – 02:00</a:t>
            </a:r>
            <a:r>
              <a:rPr lang="ru-RU" sz="1100" dirty="0">
                <a:solidFill>
                  <a:srgbClr val="3C2414"/>
                </a:solidFill>
                <a:latin typeface="Arial Narrow" panose="020B0606020202030204" pitchFamily="34" charset="0"/>
              </a:rPr>
              <a:t> </a:t>
            </a:r>
            <a:endParaRPr lang="en-US" sz="1100" dirty="0">
              <a:solidFill>
                <a:srgbClr val="3C2414"/>
              </a:solidFill>
              <a:latin typeface="Arial Narrow" panose="020B0606020202030204" pitchFamily="34" charset="0"/>
            </a:endParaRPr>
          </a:p>
          <a:p>
            <a:endParaRPr lang="tr-TR" sz="1100" dirty="0">
              <a:solidFill>
                <a:srgbClr val="3C2414"/>
              </a:solidFill>
              <a:latin typeface="Arial Narrow" panose="020B0606020202030204" pitchFamily="34" charset="0"/>
            </a:endParaRPr>
          </a:p>
          <a:p>
            <a:endParaRPr lang="tr-TR" sz="1100" dirty="0">
              <a:solidFill>
                <a:srgbClr val="3C2414"/>
              </a:solidFill>
              <a:latin typeface="Arial Narrow" panose="020B0606020202030204" pitchFamily="34" charset="0"/>
            </a:endParaRPr>
          </a:p>
          <a:p>
            <a:r>
              <a:rPr lang="tr-TR" sz="1100" b="1" dirty="0">
                <a:solidFill>
                  <a:srgbClr val="3C2414"/>
                </a:solidFill>
                <a:latin typeface="Arial Narrow" panose="020B0606020202030204" pitchFamily="34" charset="0"/>
              </a:rPr>
              <a:t>HOTEL CLINIC</a:t>
            </a:r>
          </a:p>
          <a:p>
            <a:r>
              <a:rPr lang="tr-TR" sz="1100" dirty="0">
                <a:solidFill>
                  <a:srgbClr val="3C2414"/>
                </a:solidFill>
                <a:latin typeface="Arial Narrow" panose="020B0606020202030204" pitchFamily="34" charset="0"/>
              </a:rPr>
              <a:t>Kindly note the hotel doctor is available 24 hours a day, for an extra charge</a:t>
            </a:r>
            <a:endParaRPr lang="en-GB" sz="1100" dirty="0">
              <a:solidFill>
                <a:srgbClr val="3C2414"/>
              </a:solidFill>
              <a:latin typeface="Arial Narrow" panose="020B0606020202030204" pitchFamily="34" charset="0"/>
            </a:endParaRPr>
          </a:p>
          <a:p>
            <a:endParaRPr lang="en-GB" sz="1100" dirty="0">
              <a:solidFill>
                <a:srgbClr val="3C2414"/>
              </a:solidFill>
              <a:latin typeface="Arial Narrow" panose="020B0606020202030204" pitchFamily="34" charset="0"/>
            </a:endParaRPr>
          </a:p>
          <a:p>
            <a:r>
              <a:rPr lang="en-US" sz="1100" b="1" dirty="0">
                <a:solidFill>
                  <a:srgbClr val="3C2414"/>
                </a:solidFill>
                <a:latin typeface="Arial Narrow" panose="020B0606020202030204" pitchFamily="34" charset="0"/>
              </a:rPr>
              <a:t>WI-FI INTERNET</a:t>
            </a:r>
          </a:p>
          <a:p>
            <a:r>
              <a:rPr lang="en-US" sz="1100" dirty="0">
                <a:solidFill>
                  <a:srgbClr val="3C2414"/>
                </a:solidFill>
                <a:latin typeface="Arial Narrow" panose="020B0606020202030204" pitchFamily="34" charset="0"/>
              </a:rPr>
              <a:t>Wi-Fi service is available in all areas of the hotel free of charge.</a:t>
            </a:r>
            <a:br>
              <a:rPr lang="en-US" sz="1100" dirty="0">
                <a:solidFill>
                  <a:srgbClr val="3C2414"/>
                </a:solidFill>
                <a:latin typeface="Arial Narrow" panose="020B0606020202030204" pitchFamily="34" charset="0"/>
              </a:rPr>
            </a:br>
            <a:r>
              <a:rPr lang="en-US" sz="1100" dirty="0">
                <a:solidFill>
                  <a:srgbClr val="3C2414"/>
                </a:solidFill>
                <a:latin typeface="Arial Narrow" panose="020B0606020202030204" pitchFamily="34" charset="0"/>
              </a:rPr>
              <a:t>Log in with your first name as on your passport, room number and a valid email address.</a:t>
            </a:r>
            <a:endParaRPr lang="tr-TR" sz="1100" dirty="0">
              <a:solidFill>
                <a:srgbClr val="3C2414"/>
              </a:solidFill>
              <a:latin typeface="Arial Narrow" panose="020B0606020202030204" pitchFamily="34" charset="0"/>
            </a:endParaRPr>
          </a:p>
          <a:p>
            <a:r>
              <a:rPr lang="tr-TR" sz="1100" dirty="0">
                <a:solidFill>
                  <a:srgbClr val="3C2414"/>
                </a:solidFill>
                <a:latin typeface="Arial Narrow" panose="020B0606020202030204" pitchFamily="34" charset="0"/>
              </a:rPr>
              <a:t>.</a:t>
            </a:r>
            <a:endParaRPr lang="pl-PL" sz="1100" dirty="0">
              <a:solidFill>
                <a:srgbClr val="3C2414"/>
              </a:solidFill>
              <a:latin typeface="Arial Narrow" panose="020B0606020202030204" pitchFamily="34" charset="0"/>
            </a:endParaRPr>
          </a:p>
          <a:p>
            <a:endParaRPr lang="pl-PL" sz="1100" dirty="0">
              <a:solidFill>
                <a:srgbClr val="3C2414"/>
              </a:solidFill>
              <a:latin typeface="Arial Narrow" panose="020B0606020202030204" pitchFamily="34" charset="0"/>
            </a:endParaRPr>
          </a:p>
          <a:p>
            <a:endParaRPr lang="tr-TR" sz="1100" dirty="0">
              <a:solidFill>
                <a:srgbClr val="3C2414"/>
              </a:solidFill>
              <a:latin typeface="Arial Narrow" panose="020B0606020202030204" pitchFamily="34" charset="0"/>
            </a:endParaRPr>
          </a:p>
          <a:p>
            <a:endParaRPr lang="tr-TR" sz="1200" dirty="0">
              <a:solidFill>
                <a:srgbClr val="3C2414"/>
              </a:solidFill>
              <a:latin typeface="Arial Narrow" panose="020B0606020202030204" pitchFamily="34" charset="0"/>
            </a:endParaRPr>
          </a:p>
          <a:p>
            <a:endParaRPr lang="tr-TR" sz="1200" b="1" dirty="0">
              <a:solidFill>
                <a:srgbClr val="3C2414"/>
              </a:solidFill>
              <a:latin typeface="Arial Narrow" panose="020B0606020202030204" pitchFamily="34" charset="0"/>
            </a:endParaRPr>
          </a:p>
        </p:txBody>
      </p:sp>
      <p:sp>
        <p:nvSpPr>
          <p:cNvPr id="9" name="Dikdörtgen 8"/>
          <p:cNvSpPr/>
          <p:nvPr/>
        </p:nvSpPr>
        <p:spPr>
          <a:xfrm>
            <a:off x="4252114" y="-24477"/>
            <a:ext cx="4109688" cy="7048083"/>
          </a:xfrm>
          <a:prstGeom prst="rect">
            <a:avLst/>
          </a:prstGeom>
        </p:spPr>
        <p:txBody>
          <a:bodyPr wrap="square">
            <a:spAutoFit/>
          </a:bodyPr>
          <a:lstStyle/>
          <a:p>
            <a:r>
              <a:rPr lang="en-US" sz="1000" b="1" dirty="0">
                <a:latin typeface="Arial Narrow" panose="020B0606020202030204" pitchFamily="34" charset="0"/>
              </a:rPr>
              <a:t>FANCYLAND</a:t>
            </a:r>
          </a:p>
          <a:p>
            <a:r>
              <a:rPr lang="en-US" sz="1000" dirty="0">
                <a:solidFill>
                  <a:srgbClr val="3C2414"/>
                </a:solidFill>
                <a:latin typeface="Arial Narrow" panose="020B0606020202030204" pitchFamily="34" charset="0"/>
              </a:rPr>
              <a:t>Operating hours  09:30 – 17:30</a:t>
            </a:r>
          </a:p>
          <a:p>
            <a:r>
              <a:rPr lang="en-US" sz="1000" dirty="0">
                <a:solidFill>
                  <a:srgbClr val="3C2414"/>
                </a:solidFill>
                <a:latin typeface="Arial Narrow" panose="020B0606020202030204" pitchFamily="34" charset="0"/>
              </a:rPr>
              <a:t>In the evening we have more activities &amp; Kids Disco.</a:t>
            </a:r>
          </a:p>
          <a:p>
            <a:r>
              <a:rPr lang="en-US" sz="1000" dirty="0">
                <a:solidFill>
                  <a:srgbClr val="3C2414"/>
                </a:solidFill>
                <a:latin typeface="Arial Narrow" panose="020B0606020202030204" pitchFamily="34" charset="0"/>
              </a:rPr>
              <a:t>There are activities according to age groups between 4-12</a:t>
            </a:r>
          </a:p>
          <a:p>
            <a:r>
              <a:rPr lang="en-GB" sz="1000" dirty="0" err="1">
                <a:solidFill>
                  <a:srgbClr val="3C2414"/>
                </a:solidFill>
                <a:latin typeface="Arial Narrow" panose="020B0606020202030204" pitchFamily="34" charset="0"/>
              </a:rPr>
              <a:t>Fancyland</a:t>
            </a:r>
            <a:r>
              <a:rPr lang="en-GB" sz="1000" dirty="0">
                <a:solidFill>
                  <a:srgbClr val="3C2414"/>
                </a:solidFill>
                <a:latin typeface="Arial Narrow" panose="020B0606020202030204" pitchFamily="34" charset="0"/>
              </a:rPr>
              <a:t> Kids Club offers for children between 2-4 years old an early development group.</a:t>
            </a:r>
            <a:r>
              <a:rPr lang="pl-PL" sz="1000" dirty="0">
                <a:solidFill>
                  <a:srgbClr val="3C2414"/>
                </a:solidFill>
                <a:latin typeface="Arial Narrow" panose="020B0606020202030204" pitchFamily="34" charset="0"/>
              </a:rPr>
              <a:t> </a:t>
            </a:r>
            <a:r>
              <a:rPr lang="en-US" sz="1000" dirty="0">
                <a:solidFill>
                  <a:srgbClr val="3C2414"/>
                </a:solidFill>
                <a:latin typeface="Arial Narrow" panose="020B0606020202030204" pitchFamily="34" charset="0"/>
              </a:rPr>
              <a:t>Opening hours may change due to weather and operational</a:t>
            </a:r>
            <a:r>
              <a:rPr lang="pl-PL" sz="1000" dirty="0">
                <a:solidFill>
                  <a:srgbClr val="3C2414"/>
                </a:solidFill>
                <a:latin typeface="Arial Narrow" panose="020B0606020202030204" pitchFamily="34" charset="0"/>
              </a:rPr>
              <a:t> </a:t>
            </a:r>
            <a:r>
              <a:rPr lang="en-US" sz="1000" dirty="0">
                <a:solidFill>
                  <a:srgbClr val="3C2414"/>
                </a:solidFill>
                <a:latin typeface="Arial Narrow" panose="020B0606020202030204" pitchFamily="34" charset="0"/>
              </a:rPr>
              <a:t>conditions.</a:t>
            </a:r>
            <a:r>
              <a:rPr lang="pl-PL" sz="1000" dirty="0">
                <a:solidFill>
                  <a:srgbClr val="3C2414"/>
                </a:solidFill>
                <a:latin typeface="Arial Narrow" panose="020B0606020202030204" pitchFamily="34" charset="0"/>
              </a:rPr>
              <a:t> </a:t>
            </a:r>
            <a:r>
              <a:rPr lang="en-US" sz="1000" dirty="0" err="1">
                <a:solidFill>
                  <a:srgbClr val="3C2414"/>
                </a:solidFill>
                <a:latin typeface="Arial Narrow" panose="020B0606020202030204" pitchFamily="34" charset="0"/>
              </a:rPr>
              <a:t>Fancysnack</a:t>
            </a:r>
            <a:r>
              <a:rPr lang="en-US" sz="1000" dirty="0">
                <a:solidFill>
                  <a:srgbClr val="3C2414"/>
                </a:solidFill>
                <a:latin typeface="Arial Narrow" panose="020B0606020202030204" pitchFamily="34" charset="0"/>
              </a:rPr>
              <a:t> restaurant is open from 11:00 until 18:00.</a:t>
            </a:r>
            <a:r>
              <a:rPr lang="pl-PL" sz="1000" dirty="0">
                <a:solidFill>
                  <a:srgbClr val="3C2414"/>
                </a:solidFill>
                <a:latin typeface="Arial Narrow" panose="020B0606020202030204" pitchFamily="34" charset="0"/>
              </a:rPr>
              <a:t> </a:t>
            </a:r>
            <a:r>
              <a:rPr lang="en-US" sz="1000" dirty="0">
                <a:solidFill>
                  <a:srgbClr val="3C2414"/>
                </a:solidFill>
                <a:latin typeface="Arial Narrow" panose="020B0606020202030204" pitchFamily="34" charset="0"/>
              </a:rPr>
              <a:t>Ice cream is available free of charge.</a:t>
            </a:r>
          </a:p>
          <a:p>
            <a:endParaRPr lang="tr-TR" sz="1000" b="1" dirty="0">
              <a:solidFill>
                <a:srgbClr val="3C2414"/>
              </a:solidFill>
              <a:latin typeface="Arial Narrow" panose="020B0606020202030204" pitchFamily="34" charset="0"/>
            </a:endParaRPr>
          </a:p>
          <a:p>
            <a:r>
              <a:rPr lang="en-US" sz="1000" b="1" dirty="0">
                <a:solidFill>
                  <a:srgbClr val="3C2414"/>
                </a:solidFill>
                <a:latin typeface="Arial Narrow" panose="020B0606020202030204" pitchFamily="34" charset="0"/>
              </a:rPr>
              <a:t>LAUNDRY &amp; IRONING SERVICES</a:t>
            </a:r>
          </a:p>
          <a:p>
            <a:r>
              <a:rPr lang="en-US" sz="1000" dirty="0">
                <a:solidFill>
                  <a:srgbClr val="3C2414"/>
                </a:solidFill>
                <a:latin typeface="Arial Narrow" panose="020B0606020202030204" pitchFamily="34" charset="0"/>
              </a:rPr>
              <a:t>To get your </a:t>
            </a:r>
            <a:r>
              <a:rPr lang="tr-TR" sz="1000" dirty="0" err="1">
                <a:solidFill>
                  <a:srgbClr val="3C2414"/>
                </a:solidFill>
                <a:latin typeface="Arial Narrow" panose="020B0606020202030204" pitchFamily="34" charset="0"/>
              </a:rPr>
              <a:t>items</a:t>
            </a:r>
            <a:r>
              <a:rPr lang="tr-TR" sz="1000" dirty="0">
                <a:solidFill>
                  <a:srgbClr val="3C2414"/>
                </a:solidFill>
                <a:latin typeface="Arial Narrow" panose="020B0606020202030204" pitchFamily="34" charset="0"/>
              </a:rPr>
              <a:t> </a:t>
            </a:r>
            <a:r>
              <a:rPr lang="tr-TR" sz="1000" dirty="0" err="1">
                <a:solidFill>
                  <a:srgbClr val="3C2414"/>
                </a:solidFill>
                <a:latin typeface="Arial Narrow" panose="020B0606020202030204" pitchFamily="34" charset="0"/>
              </a:rPr>
              <a:t>the</a:t>
            </a:r>
            <a:r>
              <a:rPr lang="tr-TR" sz="1000" dirty="0">
                <a:solidFill>
                  <a:srgbClr val="3C2414"/>
                </a:solidFill>
                <a:latin typeface="Arial Narrow" panose="020B0606020202030204" pitchFamily="34" charset="0"/>
              </a:rPr>
              <a:t> </a:t>
            </a:r>
            <a:r>
              <a:rPr lang="tr-TR" sz="1000" dirty="0" err="1">
                <a:solidFill>
                  <a:srgbClr val="3C2414"/>
                </a:solidFill>
                <a:latin typeface="Arial Narrow" panose="020B0606020202030204" pitchFamily="34" charset="0"/>
              </a:rPr>
              <a:t>next</a:t>
            </a:r>
            <a:r>
              <a:rPr lang="tr-TR" sz="1000" dirty="0">
                <a:solidFill>
                  <a:srgbClr val="3C2414"/>
                </a:solidFill>
                <a:latin typeface="Arial Narrow" panose="020B0606020202030204" pitchFamily="34" charset="0"/>
              </a:rPr>
              <a:t> </a:t>
            </a:r>
            <a:r>
              <a:rPr lang="tr-TR" sz="1000" dirty="0" err="1">
                <a:solidFill>
                  <a:srgbClr val="3C2414"/>
                </a:solidFill>
                <a:latin typeface="Arial Narrow" panose="020B0606020202030204" pitchFamily="34" charset="0"/>
              </a:rPr>
              <a:t>day</a:t>
            </a:r>
            <a:r>
              <a:rPr lang="en-US" sz="1000" dirty="0">
                <a:solidFill>
                  <a:srgbClr val="3C2414"/>
                </a:solidFill>
                <a:latin typeface="Arial Narrow" panose="020B0606020202030204" pitchFamily="34" charset="0"/>
              </a:rPr>
              <a:t>, please hand them in to Housekeeping </a:t>
            </a:r>
          </a:p>
          <a:p>
            <a:r>
              <a:rPr lang="en-US" sz="1000" dirty="0">
                <a:solidFill>
                  <a:srgbClr val="3C2414"/>
                </a:solidFill>
                <a:latin typeface="Arial Narrow" panose="020B0606020202030204" pitchFamily="34" charset="0"/>
              </a:rPr>
              <a:t>Service</a:t>
            </a:r>
            <a:r>
              <a:rPr lang="tr-TR" sz="1000" dirty="0">
                <a:solidFill>
                  <a:srgbClr val="3C2414"/>
                </a:solidFill>
                <a:latin typeface="Arial Narrow" panose="020B0606020202030204" pitchFamily="34" charset="0"/>
              </a:rPr>
              <a:t> </a:t>
            </a:r>
            <a:r>
              <a:rPr lang="en-US" sz="1000" dirty="0">
                <a:solidFill>
                  <a:srgbClr val="3C2414"/>
                </a:solidFill>
                <a:latin typeface="Arial Narrow" panose="020B0606020202030204" pitchFamily="34" charset="0"/>
              </a:rPr>
              <a:t>before</a:t>
            </a:r>
            <a:r>
              <a:rPr lang="tr-TR" sz="1000" dirty="0">
                <a:solidFill>
                  <a:srgbClr val="3C2414"/>
                </a:solidFill>
                <a:latin typeface="Arial Narrow" panose="020B0606020202030204" pitchFamily="34" charset="0"/>
              </a:rPr>
              <a:t> </a:t>
            </a:r>
            <a:r>
              <a:rPr lang="en-US" sz="1000" dirty="0">
                <a:solidFill>
                  <a:srgbClr val="3C2414"/>
                </a:solidFill>
                <a:latin typeface="Arial Narrow" panose="020B0606020202030204" pitchFamily="34" charset="0"/>
              </a:rPr>
              <a:t>10:00 A.M. To </a:t>
            </a:r>
            <a:r>
              <a:rPr lang="tr-TR" sz="1000" dirty="0">
                <a:solidFill>
                  <a:srgbClr val="3C2414"/>
                </a:solidFill>
                <a:latin typeface="Arial Narrow" panose="020B0606020202030204" pitchFamily="34" charset="0"/>
              </a:rPr>
              <a:t>quicken</a:t>
            </a:r>
            <a:r>
              <a:rPr lang="en-US" sz="1000" dirty="0">
                <a:solidFill>
                  <a:srgbClr val="3C2414"/>
                </a:solidFill>
                <a:latin typeface="Arial Narrow" panose="020B0606020202030204" pitchFamily="34" charset="0"/>
              </a:rPr>
              <a:t> the process you may call reception or guest relations.</a:t>
            </a:r>
          </a:p>
          <a:p>
            <a:r>
              <a:rPr lang="en-US" sz="1000" dirty="0">
                <a:solidFill>
                  <a:srgbClr val="3C2414"/>
                </a:solidFill>
                <a:latin typeface="Arial Narrow" panose="020B0606020202030204" pitchFamily="34" charset="0"/>
              </a:rPr>
              <a:t>Laundry &amp; Ironing </a:t>
            </a:r>
            <a:r>
              <a:rPr lang="tr-TR" sz="1000" dirty="0">
                <a:solidFill>
                  <a:srgbClr val="3C2414"/>
                </a:solidFill>
                <a:latin typeface="Arial Narrow" panose="020B0606020202030204" pitchFamily="34" charset="0"/>
              </a:rPr>
              <a:t>s</a:t>
            </a:r>
            <a:r>
              <a:rPr lang="en-US" sz="1000" dirty="0" err="1">
                <a:solidFill>
                  <a:srgbClr val="3C2414"/>
                </a:solidFill>
                <a:latin typeface="Arial Narrow" panose="020B0606020202030204" pitchFamily="34" charset="0"/>
              </a:rPr>
              <a:t>ervices</a:t>
            </a:r>
            <a:r>
              <a:rPr lang="en-US" sz="1000" dirty="0">
                <a:solidFill>
                  <a:srgbClr val="3C2414"/>
                </a:solidFill>
                <a:latin typeface="Arial Narrow" panose="020B0606020202030204" pitchFamily="34" charset="0"/>
              </a:rPr>
              <a:t> </a:t>
            </a:r>
            <a:r>
              <a:rPr lang="tr-TR" sz="1000" dirty="0">
                <a:solidFill>
                  <a:srgbClr val="3C2414"/>
                </a:solidFill>
                <a:latin typeface="Arial Narrow" panose="020B0606020202030204" pitchFamily="34" charset="0"/>
              </a:rPr>
              <a:t>are</a:t>
            </a:r>
            <a:r>
              <a:rPr lang="en-US" sz="1000" dirty="0">
                <a:solidFill>
                  <a:srgbClr val="3C2414"/>
                </a:solidFill>
                <a:latin typeface="Arial Narrow" panose="020B0606020202030204" pitchFamily="34" charset="0"/>
              </a:rPr>
              <a:t> </a:t>
            </a:r>
            <a:r>
              <a:rPr lang="tr-TR" sz="1000" dirty="0">
                <a:solidFill>
                  <a:srgbClr val="3C2414"/>
                </a:solidFill>
                <a:latin typeface="Arial Narrow" panose="020B0606020202030204" pitchFamily="34" charset="0"/>
              </a:rPr>
              <a:t>with extra</a:t>
            </a:r>
            <a:r>
              <a:rPr lang="en-US" sz="1000" dirty="0">
                <a:solidFill>
                  <a:srgbClr val="3C2414"/>
                </a:solidFill>
                <a:latin typeface="Arial Narrow" panose="020B0606020202030204" pitchFamily="34" charset="0"/>
              </a:rPr>
              <a:t> </a:t>
            </a:r>
            <a:r>
              <a:rPr lang="tr-TR" sz="1000" dirty="0" err="1">
                <a:solidFill>
                  <a:srgbClr val="3C2414"/>
                </a:solidFill>
                <a:latin typeface="Arial Narrow" panose="020B0606020202030204" pitchFamily="34" charset="0"/>
              </a:rPr>
              <a:t>charge</a:t>
            </a:r>
            <a:r>
              <a:rPr lang="tr-TR" sz="1000" dirty="0">
                <a:solidFill>
                  <a:srgbClr val="3C2414"/>
                </a:solidFill>
                <a:latin typeface="Arial Narrow" panose="020B0606020202030204" pitchFamily="34" charset="0"/>
              </a:rPr>
              <a:t>.</a:t>
            </a:r>
          </a:p>
          <a:p>
            <a:endParaRPr lang="tr-TR" sz="1000" dirty="0">
              <a:solidFill>
                <a:srgbClr val="3C2414"/>
              </a:solidFill>
              <a:latin typeface="Arial Narrow" panose="020B0606020202030204" pitchFamily="34" charset="0"/>
            </a:endParaRPr>
          </a:p>
          <a:p>
            <a:r>
              <a:rPr lang="tr-TR" sz="1000" b="1" dirty="0">
                <a:solidFill>
                  <a:srgbClr val="3C2414"/>
                </a:solidFill>
                <a:latin typeface="Arial Narrow" panose="020B0606020202030204" pitchFamily="34" charset="0"/>
              </a:rPr>
              <a:t>BEACH TOWEL SERVICE </a:t>
            </a:r>
          </a:p>
          <a:p>
            <a:r>
              <a:rPr lang="en-US" sz="1000" dirty="0">
                <a:solidFill>
                  <a:srgbClr val="3C2414"/>
                </a:solidFill>
                <a:latin typeface="Arial Narrow" panose="020B0606020202030204" pitchFamily="34" charset="0"/>
              </a:rPr>
              <a:t>Please use your towel card to pick up your beach towel from the towel center by the beach between 08:00 and 18:00.</a:t>
            </a:r>
          </a:p>
          <a:p>
            <a:endParaRPr lang="en-US" sz="1000" dirty="0">
              <a:solidFill>
                <a:srgbClr val="3C2414"/>
              </a:solidFill>
              <a:latin typeface="Arial Narrow" panose="020B0606020202030204" pitchFamily="34" charset="0"/>
            </a:endParaRPr>
          </a:p>
          <a:p>
            <a:r>
              <a:rPr lang="en-US" sz="1000" b="1" dirty="0">
                <a:solidFill>
                  <a:srgbClr val="3C2414"/>
                </a:solidFill>
                <a:latin typeface="Arial Narrow" panose="020B0606020202030204" pitchFamily="34" charset="0"/>
              </a:rPr>
              <a:t>SPA SERVICES (EXTRA)</a:t>
            </a:r>
          </a:p>
          <a:p>
            <a:r>
              <a:rPr lang="en-US" sz="1000" dirty="0">
                <a:solidFill>
                  <a:srgbClr val="3C2414"/>
                </a:solidFill>
                <a:latin typeface="Arial Narrow" panose="020B0606020202030204" pitchFamily="34" charset="0"/>
              </a:rPr>
              <a:t>SPA-center is working from </a:t>
            </a:r>
            <a:r>
              <a:rPr lang="pl-PL" sz="1000" dirty="0">
                <a:solidFill>
                  <a:srgbClr val="3C2414"/>
                </a:solidFill>
                <a:latin typeface="Arial Narrow" panose="020B0606020202030204" pitchFamily="34" charset="0"/>
              </a:rPr>
              <a:t>09:00 until 19:00. There are sauna, steam room, jacuzzi, massage and beauty services available. </a:t>
            </a:r>
            <a:r>
              <a:rPr lang="en-GB" sz="1000" dirty="0">
                <a:solidFill>
                  <a:srgbClr val="3C2414"/>
                </a:solidFill>
                <a:latin typeface="Arial Narrow" panose="020B0606020202030204" pitchFamily="34" charset="0"/>
              </a:rPr>
              <a:t>Due to health risks steam room and sauna are not allowed for kids under 12 years old.</a:t>
            </a:r>
            <a:r>
              <a:rPr lang="pl-PL" sz="1000" dirty="0">
                <a:solidFill>
                  <a:srgbClr val="3C2414"/>
                </a:solidFill>
                <a:latin typeface="Arial Narrow" panose="020B0606020202030204" pitchFamily="34" charset="0"/>
              </a:rPr>
              <a:t> </a:t>
            </a:r>
            <a:r>
              <a:rPr lang="en-GB" sz="1000" dirty="0">
                <a:solidFill>
                  <a:srgbClr val="3C2414"/>
                </a:solidFill>
                <a:latin typeface="Arial Narrow" panose="020B0606020202030204" pitchFamily="34" charset="0"/>
              </a:rPr>
              <a:t>Only jacuzzi is available for our guests, under 12 years old, between 10:00 - 13:00 during the day.</a:t>
            </a:r>
            <a:endParaRPr lang="tr-TR" sz="1000" dirty="0">
              <a:solidFill>
                <a:srgbClr val="3C2414"/>
              </a:solidFill>
              <a:latin typeface="Arial Narrow" panose="020B0606020202030204" pitchFamily="34" charset="0"/>
            </a:endParaRPr>
          </a:p>
          <a:p>
            <a:endParaRPr lang="tr-TR" sz="1000" dirty="0">
              <a:solidFill>
                <a:srgbClr val="3C2414"/>
              </a:solidFill>
              <a:latin typeface="Arial Narrow" panose="020B0606020202030204" pitchFamily="34" charset="0"/>
            </a:endParaRPr>
          </a:p>
          <a:p>
            <a:r>
              <a:rPr lang="tr-TR" sz="1000" b="1" dirty="0">
                <a:solidFill>
                  <a:srgbClr val="3C2414"/>
                </a:solidFill>
                <a:latin typeface="Arial Narrow" panose="020B0606020202030204" pitchFamily="34" charset="0"/>
              </a:rPr>
              <a:t>FITNESS</a:t>
            </a:r>
            <a:r>
              <a:rPr lang="en-US" sz="1000" b="1" dirty="0">
                <a:solidFill>
                  <a:srgbClr val="3C2414"/>
                </a:solidFill>
                <a:latin typeface="Arial Narrow" panose="020B0606020202030204" pitchFamily="34" charset="0"/>
              </a:rPr>
              <a:t> CENTER</a:t>
            </a:r>
            <a:endParaRPr lang="tr-TR" sz="1000" b="1" dirty="0">
              <a:solidFill>
                <a:srgbClr val="3C2414"/>
              </a:solidFill>
              <a:latin typeface="Arial Narrow" panose="020B0606020202030204" pitchFamily="34" charset="0"/>
            </a:endParaRPr>
          </a:p>
          <a:p>
            <a:r>
              <a:rPr lang="en-US" sz="1000" dirty="0">
                <a:solidFill>
                  <a:srgbClr val="3C2414"/>
                </a:solidFill>
                <a:latin typeface="Arial Narrow" panose="020B0606020202030204" pitchFamily="34" charset="0"/>
              </a:rPr>
              <a:t>You may use gym and fitness facilities at the beach area. </a:t>
            </a:r>
          </a:p>
          <a:p>
            <a:r>
              <a:rPr lang="en-US" sz="1000" dirty="0">
                <a:solidFill>
                  <a:srgbClr val="3C2414"/>
                </a:solidFill>
                <a:latin typeface="Arial Narrow" panose="020B0606020202030204" pitchFamily="34" charset="0"/>
              </a:rPr>
              <a:t>Operating hours: 07:00 – 19:00</a:t>
            </a:r>
          </a:p>
          <a:p>
            <a:endParaRPr lang="en-US" sz="1000" dirty="0">
              <a:solidFill>
                <a:srgbClr val="3C2414"/>
              </a:solidFill>
              <a:latin typeface="Arial Narrow" panose="020B0606020202030204" pitchFamily="34" charset="0"/>
            </a:endParaRPr>
          </a:p>
          <a:p>
            <a:r>
              <a:rPr lang="en-US" sz="1000" b="1" dirty="0">
                <a:solidFill>
                  <a:srgbClr val="3C2414"/>
                </a:solidFill>
                <a:latin typeface="Arial Narrow" panose="020B0606020202030204" pitchFamily="34" charset="0"/>
              </a:rPr>
              <a:t>LIMOUSINE AND SHUTTLE BUS SERVICE (EXTRA CHARGE)</a:t>
            </a:r>
          </a:p>
          <a:p>
            <a:r>
              <a:rPr lang="fr-FR" sz="1000" dirty="0">
                <a:solidFill>
                  <a:srgbClr val="3C2414"/>
                </a:solidFill>
                <a:latin typeface="Arial Narrow" panose="020B0606020202030204" pitchFamily="34" charset="0"/>
              </a:rPr>
              <a:t>For limousine and Shuttle bus service, </a:t>
            </a:r>
            <a:r>
              <a:rPr lang="fr-FR" sz="1000" dirty="0" err="1">
                <a:solidFill>
                  <a:srgbClr val="3C2414"/>
                </a:solidFill>
                <a:latin typeface="Arial Narrow" panose="020B0606020202030204" pitchFamily="34" charset="0"/>
              </a:rPr>
              <a:t>Please</a:t>
            </a:r>
            <a:r>
              <a:rPr lang="fr-FR" sz="1000" dirty="0">
                <a:solidFill>
                  <a:srgbClr val="3C2414"/>
                </a:solidFill>
                <a:latin typeface="Arial Narrow" panose="020B0606020202030204" pitchFamily="34" charset="0"/>
              </a:rPr>
              <a:t> contact </a:t>
            </a:r>
            <a:r>
              <a:rPr lang="fr-FR" sz="1000" dirty="0" err="1">
                <a:solidFill>
                  <a:srgbClr val="3C2414"/>
                </a:solidFill>
                <a:latin typeface="Arial Narrow" panose="020B0606020202030204" pitchFamily="34" charset="0"/>
              </a:rPr>
              <a:t>guest</a:t>
            </a:r>
            <a:r>
              <a:rPr lang="fr-FR" sz="1000" dirty="0">
                <a:solidFill>
                  <a:srgbClr val="3C2414"/>
                </a:solidFill>
                <a:latin typeface="Arial Narrow" panose="020B0606020202030204" pitchFamily="34" charset="0"/>
              </a:rPr>
              <a:t> relation </a:t>
            </a:r>
            <a:r>
              <a:rPr lang="fr-FR" sz="1000" dirty="0" err="1">
                <a:solidFill>
                  <a:srgbClr val="3C2414"/>
                </a:solidFill>
                <a:latin typeface="Arial Narrow" panose="020B0606020202030204" pitchFamily="34" charset="0"/>
              </a:rPr>
              <a:t>department</a:t>
            </a:r>
            <a:r>
              <a:rPr lang="fr-FR" sz="1000" dirty="0">
                <a:solidFill>
                  <a:srgbClr val="3C2414"/>
                </a:solidFill>
                <a:latin typeface="Arial Narrow" panose="020B0606020202030204" pitchFamily="34" charset="0"/>
              </a:rPr>
              <a:t>. </a:t>
            </a:r>
          </a:p>
          <a:p>
            <a:endParaRPr lang="en-US" sz="1000" dirty="0">
              <a:solidFill>
                <a:srgbClr val="3C2414"/>
              </a:solidFill>
              <a:latin typeface="Arial Narrow" panose="020B0606020202030204" pitchFamily="34" charset="0"/>
            </a:endParaRPr>
          </a:p>
          <a:p>
            <a:r>
              <a:rPr lang="en-US" sz="1000" b="1" dirty="0">
                <a:solidFill>
                  <a:srgbClr val="3C2414"/>
                </a:solidFill>
                <a:latin typeface="Arial Narrow" panose="020B0606020202030204" pitchFamily="34" charset="0"/>
              </a:rPr>
              <a:t>WAKE UP CALL</a:t>
            </a:r>
          </a:p>
          <a:p>
            <a:r>
              <a:rPr lang="en-US" sz="1000" dirty="0">
                <a:solidFill>
                  <a:srgbClr val="3C2414"/>
                </a:solidFill>
                <a:latin typeface="Arial Narrow" panose="020B0606020202030204" pitchFamily="34" charset="0"/>
              </a:rPr>
              <a:t>For a Wake up call service, kindly contact Reception or Guest Relations department.</a:t>
            </a:r>
          </a:p>
          <a:p>
            <a:endParaRPr lang="en-US" sz="1000" dirty="0">
              <a:solidFill>
                <a:srgbClr val="3C2414"/>
              </a:solidFill>
              <a:latin typeface="Arial Narrow" panose="020B0606020202030204" pitchFamily="34" charset="0"/>
            </a:endParaRPr>
          </a:p>
          <a:p>
            <a:r>
              <a:rPr lang="en-US" sz="1000" b="1" dirty="0">
                <a:solidFill>
                  <a:srgbClr val="3C2414"/>
                </a:solidFill>
                <a:latin typeface="Arial Narrow" panose="020B0606020202030204" pitchFamily="34" charset="0"/>
              </a:rPr>
              <a:t>ATTENTION: IT IS NOT ALLOWED TO USE ANY KIND OF SCOOTERS, ROLLER SCATERS AND HOVERBOARDS AT THE LOBBY AREA</a:t>
            </a:r>
          </a:p>
          <a:p>
            <a:endParaRPr lang="en-US" sz="1000" b="1" dirty="0">
              <a:solidFill>
                <a:srgbClr val="3C2414"/>
              </a:solidFill>
              <a:latin typeface="Arial Narrow" panose="020B0606020202030204" pitchFamily="34" charset="0"/>
            </a:endParaRPr>
          </a:p>
          <a:p>
            <a:r>
              <a:rPr lang="en-US" sz="1000" b="1" dirty="0">
                <a:solidFill>
                  <a:srgbClr val="3C2414"/>
                </a:solidFill>
                <a:latin typeface="Arial Narrow" panose="020B0606020202030204" pitchFamily="34" charset="0"/>
              </a:rPr>
              <a:t>OUR CLUB CAR SERVICE IS AVAILABLE 24 HOURS BETWEEN RECEPTION AND BEACH IN REGULAR ROUTE. KINDLY BE INFORMED THAT CLUB CAR SERVICE TO AND FROM THE ROOM ONLY ON ARRIVAL AND DEPARTURE</a:t>
            </a:r>
          </a:p>
          <a:p>
            <a:endParaRPr lang="en-US" sz="1000" dirty="0">
              <a:solidFill>
                <a:srgbClr val="3C2414"/>
              </a:solidFill>
              <a:latin typeface="Arial Narrow" panose="020B0606020202030204" pitchFamily="34" charset="0"/>
            </a:endParaRPr>
          </a:p>
          <a:p>
            <a:endParaRPr lang="tr-TR" sz="1000" b="1" dirty="0">
              <a:solidFill>
                <a:srgbClr val="3C2414"/>
              </a:solidFill>
              <a:latin typeface="Arial Narrow" panose="020B0606020202030204" pitchFamily="34" charset="0"/>
            </a:endParaRPr>
          </a:p>
          <a:p>
            <a:endParaRPr lang="tr-TR" sz="1200" dirty="0">
              <a:solidFill>
                <a:srgbClr val="3C2414"/>
              </a:solidFill>
              <a:latin typeface="Arial Narrow" panose="020B0606020202030204" pitchFamily="34" charset="0"/>
            </a:endParaRPr>
          </a:p>
        </p:txBody>
      </p:sp>
      <p:pic>
        <p:nvPicPr>
          <p:cNvPr id="3" name="Picture 2">
            <a:extLst>
              <a:ext uri="{FF2B5EF4-FFF2-40B4-BE49-F238E27FC236}">
                <a16:creationId xmlns:a16="http://schemas.microsoft.com/office/drawing/2014/main" id="{D3BD7B2A-8873-470A-A37F-8A4C5F9CA48E}"/>
              </a:ext>
            </a:extLst>
          </p:cNvPr>
          <p:cNvPicPr>
            <a:picLocks noChangeAspect="1"/>
          </p:cNvPicPr>
          <p:nvPr/>
        </p:nvPicPr>
        <p:blipFill>
          <a:blip r:embed="rId2"/>
          <a:stretch>
            <a:fillRect/>
          </a:stretch>
        </p:blipFill>
        <p:spPr>
          <a:xfrm>
            <a:off x="9034625" y="4639377"/>
            <a:ext cx="2444876" cy="1435174"/>
          </a:xfrm>
          <a:prstGeom prst="rect">
            <a:avLst/>
          </a:prstGeom>
        </p:spPr>
      </p:pic>
      <p:sp>
        <p:nvSpPr>
          <p:cNvPr id="2" name="TextBox 1">
            <a:extLst>
              <a:ext uri="{FF2B5EF4-FFF2-40B4-BE49-F238E27FC236}">
                <a16:creationId xmlns:a16="http://schemas.microsoft.com/office/drawing/2014/main" id="{C6B1FB2B-4FEB-BA4E-A200-0B8BB9685F37}"/>
              </a:ext>
            </a:extLst>
          </p:cNvPr>
          <p:cNvSpPr txBox="1"/>
          <p:nvPr/>
        </p:nvSpPr>
        <p:spPr>
          <a:xfrm>
            <a:off x="33249" y="5356964"/>
            <a:ext cx="4252114" cy="1200329"/>
          </a:xfrm>
          <a:prstGeom prst="rect">
            <a:avLst/>
          </a:prstGeom>
          <a:noFill/>
        </p:spPr>
        <p:txBody>
          <a:bodyPr wrap="square" rtlCol="0">
            <a:spAutoFit/>
          </a:bodyPr>
          <a:lstStyle/>
          <a:p>
            <a:r>
              <a:rPr lang="en-US" sz="1200" b="1" i="1" dirty="0">
                <a:solidFill>
                  <a:srgbClr val="3C2414"/>
                </a:solidFill>
                <a:latin typeface="Arial Narrow" panose="020B0606020202030204" pitchFamily="34" charset="0"/>
              </a:rPr>
              <a:t>NOTE: You may find detailed information about the hotel, from Info Channel on your room TV. Check out time is  12:00 P.M. Rooms need to be prepared for new arrivals. The above-mentioned services and service times can be adjusted ,closed and changed by the hotel management due to weather conditions, seasonal demands, in case of health risk and legal prohibitions that may occur.</a:t>
            </a:r>
            <a:endParaRPr lang="tr-TR" sz="1200" b="1" i="1" dirty="0">
              <a:solidFill>
                <a:srgbClr val="3C2414"/>
              </a:solidFill>
              <a:latin typeface="Arial Narrow" panose="020B0606020202030204" pitchFamily="34" charset="0"/>
            </a:endParaRPr>
          </a:p>
        </p:txBody>
      </p:sp>
    </p:spTree>
    <p:extLst>
      <p:ext uri="{BB962C8B-B14F-4D97-AF65-F5344CB8AC3E}">
        <p14:creationId xmlns:p14="http://schemas.microsoft.com/office/powerpoint/2010/main" val="1207930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361802" y="0"/>
            <a:ext cx="3860130" cy="646331"/>
          </a:xfrm>
          <a:prstGeom prst="rect">
            <a:avLst/>
          </a:prstGeom>
          <a:solidFill>
            <a:schemeClr val="accent2">
              <a:lumMod val="50000"/>
            </a:schemeClr>
          </a:solidFill>
        </p:spPr>
        <p:txBody>
          <a:bodyPr wrap="square">
            <a:spAutoFit/>
          </a:bodyPr>
          <a:lstStyle/>
          <a:p>
            <a:pPr algn="ctr"/>
            <a:r>
              <a:rPr lang="ru-RU" b="1" i="0" u="none" strike="noStrike" baseline="0" dirty="0">
                <a:solidFill>
                  <a:schemeClr val="accent4">
                    <a:lumMod val="40000"/>
                    <a:lumOff val="60000"/>
                  </a:schemeClr>
                </a:solidFill>
                <a:latin typeface="TimesNewRoman-Bold"/>
              </a:rPr>
              <a:t>КОНЦЕПЦИЯ </a:t>
            </a:r>
            <a:r>
              <a:rPr lang="en-GB" b="1" i="0" u="none" strike="noStrike" baseline="0" dirty="0">
                <a:solidFill>
                  <a:schemeClr val="accent4">
                    <a:lumMod val="40000"/>
                    <a:lumOff val="60000"/>
                  </a:schemeClr>
                </a:solidFill>
                <a:latin typeface="TimesNewRoman-Bold"/>
              </a:rPr>
              <a:t>“</a:t>
            </a:r>
            <a:r>
              <a:rPr lang="tr-TR" b="1" i="0" u="none" strike="noStrike" baseline="0" dirty="0">
                <a:solidFill>
                  <a:schemeClr val="accent4">
                    <a:lumMod val="40000"/>
                    <a:lumOff val="60000"/>
                  </a:schemeClr>
                </a:solidFill>
                <a:latin typeface="TimesNewRoman-Bold"/>
              </a:rPr>
              <a:t>HIGH CLASS</a:t>
            </a:r>
            <a:r>
              <a:rPr lang="en-GB" b="1" i="0" u="none" strike="noStrike" baseline="0" dirty="0">
                <a:solidFill>
                  <a:schemeClr val="accent4">
                    <a:lumMod val="40000"/>
                    <a:lumOff val="60000"/>
                  </a:schemeClr>
                </a:solidFill>
                <a:latin typeface="TimesNewRoman-Bold"/>
              </a:rPr>
              <a:t>”</a:t>
            </a:r>
            <a:r>
              <a:rPr lang="tr-TR" b="1" i="0" u="none" strike="noStrike" baseline="0" dirty="0">
                <a:solidFill>
                  <a:schemeClr val="accent4">
                    <a:lumMod val="40000"/>
                    <a:lumOff val="60000"/>
                  </a:schemeClr>
                </a:solidFill>
                <a:latin typeface="TimesNewRoman-Bold"/>
              </a:rPr>
              <a:t> </a:t>
            </a:r>
            <a:r>
              <a:rPr lang="ru-RU" b="1" dirty="0">
                <a:solidFill>
                  <a:schemeClr val="accent4">
                    <a:lumMod val="40000"/>
                    <a:lumOff val="60000"/>
                  </a:schemeClr>
                </a:solidFill>
                <a:latin typeface="TimesNewRoman-Bold"/>
              </a:rPr>
              <a:t>И</a:t>
            </a:r>
            <a:endParaRPr lang="tr-TR" b="1" i="0" u="none" strike="noStrike" baseline="0" dirty="0">
              <a:solidFill>
                <a:schemeClr val="accent4">
                  <a:lumMod val="40000"/>
                  <a:lumOff val="60000"/>
                </a:schemeClr>
              </a:solidFill>
              <a:latin typeface="TimesNewRoman-Bold"/>
            </a:endParaRPr>
          </a:p>
          <a:p>
            <a:pPr algn="ctr"/>
            <a:r>
              <a:rPr lang="ru-RU" b="1" dirty="0">
                <a:solidFill>
                  <a:schemeClr val="accent4">
                    <a:lumMod val="40000"/>
                    <a:lumOff val="60000"/>
                  </a:schemeClr>
                </a:solidFill>
                <a:latin typeface="TimesNewRoman-Bold"/>
              </a:rPr>
              <a:t>КАРТА ОТЕЛЯ</a:t>
            </a:r>
            <a:endParaRPr lang="tr-TR" dirty="0">
              <a:solidFill>
                <a:schemeClr val="accent4">
                  <a:lumMod val="40000"/>
                  <a:lumOff val="60000"/>
                </a:schemeClr>
              </a:solidFill>
            </a:endParaRPr>
          </a:p>
        </p:txBody>
      </p:sp>
      <p:sp>
        <p:nvSpPr>
          <p:cNvPr id="6" name="Dikdörtgen 5"/>
          <p:cNvSpPr/>
          <p:nvPr/>
        </p:nvSpPr>
        <p:spPr>
          <a:xfrm>
            <a:off x="8479736" y="1126172"/>
            <a:ext cx="3568995" cy="3539430"/>
          </a:xfrm>
          <a:prstGeom prst="rect">
            <a:avLst/>
          </a:prstGeom>
        </p:spPr>
        <p:txBody>
          <a:bodyPr wrap="square">
            <a:spAutoFit/>
          </a:bodyPr>
          <a:lstStyle/>
          <a:p>
            <a:pPr algn="ctr"/>
            <a:r>
              <a:rPr lang="az-Cyrl-AZ" sz="1400" b="0" i="0" u="none" strike="noStrike" baseline="0" dirty="0">
                <a:solidFill>
                  <a:srgbClr val="361F12"/>
                </a:solidFill>
                <a:latin typeface="Arial Narrow" panose="020B0606020202030204" pitchFamily="34" charset="0"/>
              </a:rPr>
              <a:t>Уважаемый Гость,</a:t>
            </a:r>
          </a:p>
          <a:p>
            <a:pPr algn="ctr"/>
            <a:r>
              <a:rPr lang="ru-RU" sz="1400" b="0" i="0" u="none" strike="noStrike" baseline="0" dirty="0">
                <a:solidFill>
                  <a:srgbClr val="361F12"/>
                </a:solidFill>
                <a:latin typeface="Arial Narrow" panose="020B0606020202030204" pitchFamily="34" charset="0"/>
              </a:rPr>
              <a:t>Мы рады приветствовать Вас в нашем отеле.</a:t>
            </a:r>
          </a:p>
          <a:p>
            <a:pPr algn="ctr"/>
            <a:r>
              <a:rPr lang="ru-RU" sz="1400" b="0" i="0" u="none" strike="noStrike" baseline="0" dirty="0">
                <a:solidFill>
                  <a:srgbClr val="361F12"/>
                </a:solidFill>
                <a:latin typeface="Arial Narrow" panose="020B0606020202030204" pitchFamily="34" charset="0"/>
              </a:rPr>
              <a:t>Этот информационный буклет поможет Вам найти</a:t>
            </a:r>
            <a:r>
              <a:rPr lang="en-GB" sz="1400" b="0" i="0" u="none" strike="noStrike" baseline="0" dirty="0">
                <a:solidFill>
                  <a:srgbClr val="361F12"/>
                </a:solidFill>
                <a:latin typeface="Arial Narrow" panose="020B0606020202030204" pitchFamily="34" charset="0"/>
              </a:rPr>
              <a:t> </a:t>
            </a:r>
            <a:r>
              <a:rPr lang="ru-RU" sz="1400" b="0" i="0" u="none" strike="noStrike" baseline="0" dirty="0">
                <a:solidFill>
                  <a:srgbClr val="361F12"/>
                </a:solidFill>
                <a:latin typeface="Arial Narrow" panose="020B0606020202030204" pitchFamily="34" charset="0"/>
              </a:rPr>
              <a:t>всю необходимую информацию, которая  может </a:t>
            </a:r>
            <a:r>
              <a:rPr lang="az-Cyrl-AZ" sz="1400" b="0" i="0" u="none" strike="noStrike" baseline="0" dirty="0">
                <a:solidFill>
                  <a:srgbClr val="361F12"/>
                </a:solidFill>
                <a:latin typeface="Arial Narrow" panose="020B0606020202030204" pitchFamily="34" charset="0"/>
              </a:rPr>
              <a:t>понадобиться в течение отдыха.</a:t>
            </a:r>
          </a:p>
          <a:p>
            <a:pPr algn="ctr"/>
            <a:r>
              <a:rPr lang="ru-RU" sz="1400" b="0" i="0" u="none" strike="noStrike" baseline="0" dirty="0">
                <a:solidFill>
                  <a:srgbClr val="361F12"/>
                </a:solidFill>
                <a:latin typeface="Arial Narrow" panose="020B0606020202030204" pitchFamily="34" charset="0"/>
              </a:rPr>
              <a:t>Спасибо, что выбрали</a:t>
            </a:r>
            <a:r>
              <a:rPr lang="ar-EG" sz="1400" b="0" i="0" u="none" strike="noStrike" baseline="0" dirty="0">
                <a:solidFill>
                  <a:srgbClr val="361F12"/>
                </a:solidFill>
                <a:latin typeface="Arial Narrow" panose="020B0606020202030204" pitchFamily="34" charset="0"/>
              </a:rPr>
              <a:t> </a:t>
            </a:r>
            <a:r>
              <a:rPr lang="ru-RU" sz="1400" b="0" i="0" u="none" strike="noStrike" baseline="0" dirty="0">
                <a:solidFill>
                  <a:srgbClr val="361F12"/>
                </a:solidFill>
                <a:latin typeface="Arial Narrow" panose="020B0606020202030204" pitchFamily="34" charset="0"/>
              </a:rPr>
              <a:t>нас</a:t>
            </a:r>
            <a:r>
              <a:rPr lang="az-Cyrl-AZ" sz="1400" b="0" i="0" u="none" strike="noStrike" baseline="0" dirty="0">
                <a:solidFill>
                  <a:srgbClr val="361F12"/>
                </a:solidFill>
                <a:latin typeface="Arial Narrow" panose="020B0606020202030204" pitchFamily="34" charset="0"/>
              </a:rPr>
              <a:t>.</a:t>
            </a:r>
          </a:p>
          <a:p>
            <a:pPr algn="ctr"/>
            <a:r>
              <a:rPr lang="az-Cyrl-AZ" sz="1400" b="0" i="0" u="none" strike="noStrike" baseline="0" dirty="0">
                <a:solidFill>
                  <a:srgbClr val="361F12"/>
                </a:solidFill>
                <a:latin typeface="Arial Narrow" panose="020B0606020202030204" pitchFamily="34" charset="0"/>
              </a:rPr>
              <a:t>Администрация </a:t>
            </a:r>
            <a:r>
              <a:rPr lang="az-Cyrl-AZ" sz="1400" dirty="0">
                <a:solidFill>
                  <a:srgbClr val="361F12"/>
                </a:solidFill>
                <a:latin typeface="Arial Narrow" panose="020B0606020202030204" pitchFamily="34" charset="0"/>
              </a:rPr>
              <a:t>отеля</a:t>
            </a:r>
            <a:endParaRPr lang="en-US" sz="1400" dirty="0">
              <a:solidFill>
                <a:srgbClr val="361F12"/>
              </a:solidFill>
              <a:latin typeface="Arial Narrow" panose="020B0606020202030204" pitchFamily="34" charset="0"/>
            </a:endParaRPr>
          </a:p>
          <a:p>
            <a:pPr algn="ctr"/>
            <a:endParaRPr lang="en-US" sz="1400" dirty="0">
              <a:solidFill>
                <a:srgbClr val="361F12"/>
              </a:solidFill>
              <a:latin typeface="Arial Narrow" panose="020B0606020202030204" pitchFamily="34" charset="0"/>
            </a:endParaRPr>
          </a:p>
          <a:p>
            <a:pPr algn="ctr"/>
            <a:r>
              <a:rPr lang="az-Cyrl-AZ" sz="1400" dirty="0">
                <a:solidFill>
                  <a:srgbClr val="361F12"/>
                </a:solidFill>
                <a:latin typeface="Arial Narrow" panose="020B0606020202030204" pitchFamily="34" charset="0"/>
              </a:rPr>
              <a:t>Чтобы позвонить на </a:t>
            </a:r>
            <a:r>
              <a:rPr lang="ru-RU" sz="1400" dirty="0">
                <a:solidFill>
                  <a:srgbClr val="361F12"/>
                </a:solidFill>
                <a:latin typeface="Arial Narrow" panose="020B0606020202030204" pitchFamily="34" charset="0"/>
              </a:rPr>
              <a:t>Р</a:t>
            </a:r>
            <a:r>
              <a:rPr lang="az-Cyrl-AZ" sz="1400" dirty="0">
                <a:solidFill>
                  <a:srgbClr val="361F12"/>
                </a:solidFill>
                <a:latin typeface="Arial Narrow" panose="020B0606020202030204" pitchFamily="34" charset="0"/>
              </a:rPr>
              <a:t>есепшн, пожалуйста, наберите </a:t>
            </a:r>
            <a:r>
              <a:rPr lang="en-US" sz="1400" dirty="0">
                <a:solidFill>
                  <a:srgbClr val="361F12"/>
                </a:solidFill>
                <a:latin typeface="Arial Narrow" panose="020B0606020202030204" pitchFamily="34" charset="0"/>
              </a:rPr>
              <a:t>0 </a:t>
            </a:r>
            <a:r>
              <a:rPr lang="ru-RU" sz="1400" dirty="0">
                <a:solidFill>
                  <a:srgbClr val="361F12"/>
                </a:solidFill>
                <a:latin typeface="Arial Narrow" panose="020B0606020202030204" pitchFamily="34" charset="0"/>
              </a:rPr>
              <a:t>со своего телефона в номере</a:t>
            </a:r>
            <a:r>
              <a:rPr lang="az-Cyrl-AZ" sz="1400" dirty="0">
                <a:solidFill>
                  <a:srgbClr val="361F12"/>
                </a:solidFill>
                <a:latin typeface="Arial Narrow" panose="020B0606020202030204" pitchFamily="34" charset="0"/>
              </a:rPr>
              <a:t>.</a:t>
            </a:r>
            <a:endParaRPr lang="en-US" sz="1400" dirty="0">
              <a:solidFill>
                <a:srgbClr val="361F12"/>
              </a:solidFill>
              <a:latin typeface="Arial Narrow" panose="020B0606020202030204" pitchFamily="34" charset="0"/>
            </a:endParaRPr>
          </a:p>
          <a:p>
            <a:pPr algn="ctr"/>
            <a:r>
              <a:rPr lang="az-Cyrl-AZ" sz="1400" dirty="0">
                <a:solidFill>
                  <a:srgbClr val="361F12"/>
                </a:solidFill>
                <a:latin typeface="Arial Narrow" panose="020B0606020202030204" pitchFamily="34" charset="0"/>
              </a:rPr>
              <a:t>Чтобы позвонить в Отдел по работе с гостями, пожалуйста, наберите </a:t>
            </a:r>
            <a:r>
              <a:rPr lang="en-US" sz="1400" dirty="0">
                <a:solidFill>
                  <a:srgbClr val="361F12"/>
                </a:solidFill>
                <a:latin typeface="Arial Narrow" panose="020B0606020202030204" pitchFamily="34" charset="0"/>
              </a:rPr>
              <a:t>1</a:t>
            </a:r>
            <a:r>
              <a:rPr lang="ru-RU" sz="1400" dirty="0">
                <a:solidFill>
                  <a:srgbClr val="361F12"/>
                </a:solidFill>
                <a:latin typeface="Arial Narrow" panose="020B0606020202030204" pitchFamily="34" charset="0"/>
              </a:rPr>
              <a:t>.</a:t>
            </a:r>
          </a:p>
          <a:p>
            <a:pPr algn="ctr"/>
            <a:r>
              <a:rPr lang="az-Cyrl-AZ" sz="1400" dirty="0">
                <a:solidFill>
                  <a:srgbClr val="361F12"/>
                </a:solidFill>
                <a:latin typeface="Arial Narrow" panose="020B0606020202030204" pitchFamily="34" charset="0"/>
              </a:rPr>
              <a:t>Чтобы позвонить в другую комнату, пожалуйста, нажмите 5 и номер комнаты.</a:t>
            </a:r>
            <a:endParaRPr lang="pl-PL" sz="1400" dirty="0">
              <a:solidFill>
                <a:srgbClr val="361F12"/>
              </a:solidFill>
              <a:latin typeface="Arial Narrow" panose="020B0606020202030204" pitchFamily="34" charset="0"/>
            </a:endParaRPr>
          </a:p>
          <a:p>
            <a:pPr algn="ctr"/>
            <a:r>
              <a:rPr lang="az-Cyrl-AZ" sz="1400" dirty="0">
                <a:solidFill>
                  <a:srgbClr val="361F12"/>
                </a:solidFill>
                <a:latin typeface="Arial Narrow" panose="020B0606020202030204" pitchFamily="34" charset="0"/>
              </a:rPr>
              <a:t>По любым вопросам, пожалуйста, свяжитесь с нами по номеру </a:t>
            </a:r>
            <a:r>
              <a:rPr lang="pl-PL" sz="1400" dirty="0">
                <a:solidFill>
                  <a:srgbClr val="361F12"/>
                </a:solidFill>
                <a:latin typeface="Arial Narrow" panose="020B0606020202030204" pitchFamily="34" charset="0"/>
              </a:rPr>
              <a:t>WhatsApp </a:t>
            </a:r>
            <a:r>
              <a:rPr lang="tr-TR" sz="1400" dirty="0">
                <a:solidFill>
                  <a:srgbClr val="361F12"/>
                </a:solidFill>
                <a:latin typeface="Arial Narrow" panose="020B0606020202030204" pitchFamily="34" charset="0"/>
              </a:rPr>
              <a:t>+20 106 </a:t>
            </a:r>
            <a:r>
              <a:rPr lang="pl-PL" sz="1400" dirty="0">
                <a:solidFill>
                  <a:srgbClr val="361F12"/>
                </a:solidFill>
                <a:latin typeface="Arial Narrow" panose="020B0606020202030204" pitchFamily="34" charset="0"/>
              </a:rPr>
              <a:t>8682 569</a:t>
            </a:r>
            <a:endParaRPr lang="tr-TR" sz="1400" dirty="0">
              <a:latin typeface="Arial Narrow" panose="020B0606020202030204" pitchFamily="34" charset="0"/>
            </a:endParaRPr>
          </a:p>
        </p:txBody>
      </p:sp>
      <p:sp>
        <p:nvSpPr>
          <p:cNvPr id="8" name="Dikdörtgen 7"/>
          <p:cNvSpPr/>
          <p:nvPr/>
        </p:nvSpPr>
        <p:spPr>
          <a:xfrm>
            <a:off x="0" y="99517"/>
            <a:ext cx="4318613" cy="6863417"/>
          </a:xfrm>
          <a:prstGeom prst="rect">
            <a:avLst/>
          </a:prstGeom>
        </p:spPr>
        <p:txBody>
          <a:bodyPr wrap="square">
            <a:spAutoFit/>
          </a:bodyPr>
          <a:lstStyle/>
          <a:p>
            <a:r>
              <a:rPr lang="ru-RU" sz="1100" b="1" dirty="0">
                <a:solidFill>
                  <a:srgbClr val="3C2414"/>
                </a:solidFill>
                <a:latin typeface="Arial Narrow" panose="020B0606020202030204" pitchFamily="34" charset="0"/>
              </a:rPr>
              <a:t>РЕСТОРАН</a:t>
            </a:r>
            <a:endParaRPr lang="en-US" sz="1100" b="1"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Завтрак</a:t>
            </a:r>
            <a:r>
              <a:rPr lang="en-US" sz="1100" dirty="0">
                <a:solidFill>
                  <a:srgbClr val="3C2414"/>
                </a:solidFill>
                <a:latin typeface="Arial Narrow" panose="020B0606020202030204" pitchFamily="34" charset="0"/>
              </a:rPr>
              <a:t> </a:t>
            </a:r>
            <a:r>
              <a:rPr lang="tr-TR"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07:00-1</a:t>
            </a:r>
            <a:r>
              <a:rPr lang="tr-TR" sz="1100" dirty="0">
                <a:solidFill>
                  <a:srgbClr val="3C2414"/>
                </a:solidFill>
                <a:latin typeface="Arial Narrow" panose="020B0606020202030204" pitchFamily="34" charset="0"/>
              </a:rPr>
              <a:t>1</a:t>
            </a:r>
            <a:r>
              <a:rPr lang="en-US" sz="1100" dirty="0">
                <a:solidFill>
                  <a:srgbClr val="3C2414"/>
                </a:solidFill>
                <a:latin typeface="Arial Narrow" panose="020B0606020202030204" pitchFamily="34" charset="0"/>
              </a:rPr>
              <a:t>:</a:t>
            </a:r>
            <a:r>
              <a:rPr lang="tr-TR" sz="1100" dirty="0">
                <a:solidFill>
                  <a:srgbClr val="3C2414"/>
                </a:solidFill>
                <a:latin typeface="Arial Narrow" panose="020B0606020202030204" pitchFamily="34" charset="0"/>
              </a:rPr>
              <a:t>00 </a:t>
            </a:r>
            <a:r>
              <a:rPr lang="ru-RU" sz="1100" dirty="0">
                <a:solidFill>
                  <a:srgbClr val="3C2414"/>
                </a:solidFill>
                <a:latin typeface="Arial Narrow" panose="020B0606020202030204" pitchFamily="34" charset="0"/>
              </a:rPr>
              <a:t>Шведский стол в ресторане </a:t>
            </a:r>
            <a:r>
              <a:rPr lang="en-US" sz="1100" dirty="0" err="1">
                <a:solidFill>
                  <a:srgbClr val="3C2414"/>
                </a:solidFill>
                <a:latin typeface="Arial Narrow" panose="020B0606020202030204" pitchFamily="34" charset="0"/>
              </a:rPr>
              <a:t>Otia</a:t>
            </a:r>
            <a:endParaRPr lang="en-US" sz="1100"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Обед</a:t>
            </a:r>
            <a:r>
              <a:rPr lang="tr-TR"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 12:30-</a:t>
            </a:r>
            <a:r>
              <a:rPr lang="tr-TR" sz="1100" dirty="0">
                <a:solidFill>
                  <a:srgbClr val="3C2414"/>
                </a:solidFill>
                <a:latin typeface="Arial Narrow" panose="020B0606020202030204" pitchFamily="34" charset="0"/>
              </a:rPr>
              <a:t>1</a:t>
            </a:r>
            <a:r>
              <a:rPr lang="ru-RU" sz="1100" dirty="0">
                <a:solidFill>
                  <a:srgbClr val="3C2414"/>
                </a:solidFill>
                <a:latin typeface="Arial Narrow" panose="020B0606020202030204" pitchFamily="34" charset="0"/>
              </a:rPr>
              <a:t>4</a:t>
            </a:r>
            <a:r>
              <a:rPr lang="en-US" sz="1100" dirty="0">
                <a:solidFill>
                  <a:srgbClr val="3C2414"/>
                </a:solidFill>
                <a:latin typeface="Arial Narrow" panose="020B0606020202030204" pitchFamily="34" charset="0"/>
              </a:rPr>
              <a:t>:</a:t>
            </a:r>
            <a:r>
              <a:rPr lang="ru-RU" sz="1100" dirty="0">
                <a:solidFill>
                  <a:srgbClr val="3C2414"/>
                </a:solidFill>
                <a:latin typeface="Arial Narrow" panose="020B0606020202030204" pitchFamily="34" charset="0"/>
              </a:rPr>
              <a:t>3</a:t>
            </a:r>
            <a:r>
              <a:rPr lang="en-US" sz="1100" dirty="0">
                <a:solidFill>
                  <a:srgbClr val="3C2414"/>
                </a:solidFill>
                <a:latin typeface="Arial Narrow" panose="020B0606020202030204" pitchFamily="34" charset="0"/>
              </a:rPr>
              <a:t>0 </a:t>
            </a:r>
            <a:r>
              <a:rPr lang="ru-RU" sz="1100" dirty="0">
                <a:solidFill>
                  <a:srgbClr val="3C2414"/>
                </a:solidFill>
                <a:latin typeface="Arial Narrow" panose="020B0606020202030204" pitchFamily="34" charset="0"/>
              </a:rPr>
              <a:t>Шведский стол в ресторане </a:t>
            </a:r>
            <a:r>
              <a:rPr lang="en-US" sz="1100" dirty="0" err="1">
                <a:solidFill>
                  <a:srgbClr val="3C2414"/>
                </a:solidFill>
                <a:latin typeface="Arial Narrow" panose="020B0606020202030204" pitchFamily="34" charset="0"/>
              </a:rPr>
              <a:t>Otia</a:t>
            </a:r>
            <a:endParaRPr lang="en-US" sz="1100"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Ужин</a:t>
            </a:r>
            <a:r>
              <a:rPr lang="en-US" sz="1100" dirty="0">
                <a:solidFill>
                  <a:srgbClr val="3C2414"/>
                </a:solidFill>
                <a:latin typeface="Arial Narrow" panose="020B0606020202030204" pitchFamily="34" charset="0"/>
              </a:rPr>
              <a:t> </a:t>
            </a:r>
            <a:r>
              <a:rPr lang="tr-TR"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18:</a:t>
            </a:r>
            <a:r>
              <a:rPr lang="ru-RU" sz="1100" dirty="0">
                <a:solidFill>
                  <a:srgbClr val="3C2414"/>
                </a:solidFill>
                <a:latin typeface="Arial Narrow" panose="020B0606020202030204" pitchFamily="34" charset="0"/>
              </a:rPr>
              <a:t>0</a:t>
            </a:r>
            <a:r>
              <a:rPr lang="en-US" sz="1100" dirty="0">
                <a:solidFill>
                  <a:srgbClr val="3C2414"/>
                </a:solidFill>
                <a:latin typeface="Arial Narrow" panose="020B0606020202030204" pitchFamily="34" charset="0"/>
              </a:rPr>
              <a:t>0-</a:t>
            </a:r>
            <a:r>
              <a:rPr lang="tr-TR" sz="1100" dirty="0">
                <a:solidFill>
                  <a:srgbClr val="3C2414"/>
                </a:solidFill>
                <a:latin typeface="Arial Narrow" panose="020B0606020202030204" pitchFamily="34" charset="0"/>
              </a:rPr>
              <a:t>2</a:t>
            </a:r>
            <a:r>
              <a:rPr lang="en-US" sz="1100" dirty="0">
                <a:solidFill>
                  <a:srgbClr val="3C2414"/>
                </a:solidFill>
                <a:latin typeface="Arial Narrow" panose="020B0606020202030204" pitchFamily="34" charset="0"/>
              </a:rPr>
              <a:t>1</a:t>
            </a:r>
            <a:r>
              <a:rPr lang="tr-TR" sz="1100" dirty="0">
                <a:solidFill>
                  <a:srgbClr val="3C2414"/>
                </a:solidFill>
                <a:latin typeface="Arial Narrow" panose="020B0606020202030204" pitchFamily="34" charset="0"/>
              </a:rPr>
              <a:t>:</a:t>
            </a:r>
            <a:r>
              <a:rPr lang="ru-RU" sz="1100" dirty="0">
                <a:solidFill>
                  <a:srgbClr val="3C2414"/>
                </a:solidFill>
                <a:latin typeface="Arial Narrow" panose="020B0606020202030204" pitchFamily="34" charset="0"/>
              </a:rPr>
              <a:t>0</a:t>
            </a:r>
            <a:r>
              <a:rPr lang="tr-TR" sz="1100" dirty="0">
                <a:solidFill>
                  <a:srgbClr val="3C2414"/>
                </a:solidFill>
                <a:latin typeface="Arial Narrow" panose="020B0606020202030204" pitchFamily="34" charset="0"/>
              </a:rPr>
              <a:t>0</a:t>
            </a:r>
            <a:r>
              <a:rPr lang="en-US"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Шведский стол в ресторане </a:t>
            </a:r>
            <a:r>
              <a:rPr lang="en-US" sz="1100" dirty="0" err="1">
                <a:solidFill>
                  <a:srgbClr val="3C2414"/>
                </a:solidFill>
                <a:latin typeface="Arial Narrow" panose="020B0606020202030204" pitchFamily="34" charset="0"/>
              </a:rPr>
              <a:t>Otia</a:t>
            </a:r>
            <a:endParaRPr lang="en-US" sz="1100" dirty="0">
              <a:solidFill>
                <a:srgbClr val="3C2414"/>
              </a:solidFill>
              <a:latin typeface="Arial Narrow" panose="020B0606020202030204" pitchFamily="34" charset="0"/>
            </a:endParaRPr>
          </a:p>
          <a:p>
            <a:r>
              <a:rPr lang="az-Cyrl-AZ" sz="1100" dirty="0">
                <a:solidFill>
                  <a:srgbClr val="3C2414"/>
                </a:solidFill>
                <a:latin typeface="Arial Narrow" panose="020B0606020202030204" pitchFamily="34" charset="0"/>
              </a:rPr>
              <a:t>Поздний ужин</a:t>
            </a:r>
            <a:r>
              <a:rPr lang="en-GB" sz="1100" dirty="0">
                <a:solidFill>
                  <a:srgbClr val="3C2414"/>
                </a:solidFill>
                <a:latin typeface="Arial Narrow" panose="020B0606020202030204" pitchFamily="34" charset="0"/>
              </a:rPr>
              <a:t>	 23:00 -02:00 </a:t>
            </a:r>
            <a:r>
              <a:rPr lang="ru-RU" sz="1100" dirty="0">
                <a:solidFill>
                  <a:srgbClr val="3C2414"/>
                </a:solidFill>
                <a:latin typeface="Arial Narrow" panose="020B0606020202030204" pitchFamily="34" charset="0"/>
              </a:rPr>
              <a:t>Шведский стол в ресторане </a:t>
            </a:r>
            <a:r>
              <a:rPr lang="en-US" sz="1100" dirty="0" err="1">
                <a:solidFill>
                  <a:srgbClr val="3C2414"/>
                </a:solidFill>
                <a:latin typeface="Arial Narrow" panose="020B0606020202030204" pitchFamily="34" charset="0"/>
              </a:rPr>
              <a:t>Otia</a:t>
            </a:r>
            <a:endParaRPr lang="en-US" sz="1100" dirty="0">
              <a:solidFill>
                <a:srgbClr val="3C2414"/>
              </a:solidFill>
              <a:latin typeface="Arial Narrow" panose="020B0606020202030204" pitchFamily="34" charset="0"/>
            </a:endParaRPr>
          </a:p>
          <a:p>
            <a:endParaRPr lang="en-US" sz="1100" b="1"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СНЕК СЕРВИС</a:t>
            </a:r>
            <a:endParaRPr lang="tr-TR" sz="1100" b="1"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Ресторан </a:t>
            </a:r>
            <a:r>
              <a:rPr lang="en-US" sz="1100" dirty="0">
                <a:solidFill>
                  <a:srgbClr val="3C2414"/>
                </a:solidFill>
                <a:latin typeface="Arial Narrow" panose="020B0606020202030204" pitchFamily="34" charset="0"/>
              </a:rPr>
              <a:t>Agora </a:t>
            </a:r>
            <a:r>
              <a:rPr lang="ru-RU" sz="1100" dirty="0">
                <a:solidFill>
                  <a:srgbClr val="3C2414"/>
                </a:solidFill>
                <a:latin typeface="Arial Narrow" panose="020B0606020202030204" pitchFamily="34" charset="0"/>
              </a:rPr>
              <a:t>(пляж)</a:t>
            </a:r>
            <a:r>
              <a:rPr lang="en-US" sz="1100" dirty="0">
                <a:solidFill>
                  <a:srgbClr val="3C2414"/>
                </a:solidFill>
                <a:latin typeface="Arial Narrow" panose="020B0606020202030204" pitchFamily="34" charset="0"/>
              </a:rPr>
              <a:t>                               </a:t>
            </a:r>
            <a:r>
              <a:rPr lang="pl-PL"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11:00 – 1</a:t>
            </a:r>
            <a:r>
              <a:rPr lang="ru-RU" sz="1100" dirty="0">
                <a:solidFill>
                  <a:srgbClr val="3C2414"/>
                </a:solidFill>
                <a:latin typeface="Arial Narrow" panose="020B0606020202030204" pitchFamily="34" charset="0"/>
              </a:rPr>
              <a:t>7</a:t>
            </a:r>
            <a:r>
              <a:rPr lang="en-US" sz="1100" dirty="0">
                <a:solidFill>
                  <a:srgbClr val="3C2414"/>
                </a:solidFill>
                <a:latin typeface="Arial Narrow" panose="020B0606020202030204" pitchFamily="34" charset="0"/>
              </a:rPr>
              <a:t>:00</a:t>
            </a:r>
            <a:r>
              <a:rPr lang="tr-TR" sz="1100" dirty="0">
                <a:solidFill>
                  <a:srgbClr val="3C2414"/>
                </a:solidFill>
                <a:latin typeface="Arial Narrow" panose="020B0606020202030204" pitchFamily="34" charset="0"/>
              </a:rPr>
              <a:t> </a:t>
            </a:r>
            <a:endParaRPr lang="pl-PL" sz="1100" dirty="0">
              <a:solidFill>
                <a:srgbClr val="3C2414"/>
              </a:solidFill>
              <a:latin typeface="Arial Narrow" panose="020B0606020202030204" pitchFamily="34" charset="0"/>
            </a:endParaRPr>
          </a:p>
          <a:p>
            <a:r>
              <a:rPr lang="en-US" sz="1100" dirty="0">
                <a:solidFill>
                  <a:srgbClr val="3C2414"/>
                </a:solidFill>
                <a:latin typeface="Arial Narrow" panose="020B0606020202030204" pitchFamily="34" charset="0"/>
              </a:rPr>
              <a:t>Xanadu </a:t>
            </a:r>
            <a:r>
              <a:rPr lang="ru-RU" sz="1100" dirty="0">
                <a:solidFill>
                  <a:srgbClr val="3C2414"/>
                </a:solidFill>
                <a:latin typeface="Arial Narrow" panose="020B0606020202030204" pitchFamily="34" charset="0"/>
              </a:rPr>
              <a:t>Бар</a:t>
            </a:r>
            <a:r>
              <a:rPr lang="en-US" sz="1100" dirty="0">
                <a:solidFill>
                  <a:srgbClr val="3C2414"/>
                </a:solidFill>
                <a:latin typeface="Arial Narrow" panose="020B0606020202030204" pitchFamily="34" charset="0"/>
              </a:rPr>
              <a:t> (main pool)	            </a:t>
            </a:r>
            <a:r>
              <a:rPr lang="pl-PL"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12:00 – 1</a:t>
            </a:r>
            <a:r>
              <a:rPr lang="ru-RU" sz="1100" dirty="0">
                <a:solidFill>
                  <a:srgbClr val="3C2414"/>
                </a:solidFill>
                <a:latin typeface="Arial Narrow" panose="020B0606020202030204" pitchFamily="34" charset="0"/>
              </a:rPr>
              <a:t>6</a:t>
            </a:r>
            <a:r>
              <a:rPr lang="en-US" sz="1100" dirty="0">
                <a:solidFill>
                  <a:srgbClr val="3C2414"/>
                </a:solidFill>
                <a:latin typeface="Arial Narrow" panose="020B0606020202030204" pitchFamily="34" charset="0"/>
              </a:rPr>
              <a:t>:00</a:t>
            </a:r>
          </a:p>
          <a:p>
            <a:r>
              <a:rPr lang="ru-RU" sz="1100" dirty="0">
                <a:solidFill>
                  <a:srgbClr val="3C2414"/>
                </a:solidFill>
                <a:latin typeface="Arial Narrow" panose="020B0606020202030204" pitchFamily="34" charset="0"/>
              </a:rPr>
              <a:t>Кондитерская </a:t>
            </a:r>
            <a:r>
              <a:rPr lang="en-US" sz="1100" dirty="0">
                <a:solidFill>
                  <a:srgbClr val="3C2414"/>
                </a:solidFill>
                <a:latin typeface="Arial Narrow" panose="020B0606020202030204" pitchFamily="34" charset="0"/>
              </a:rPr>
              <a:t>Lagoon Lounge</a:t>
            </a:r>
            <a:r>
              <a:rPr lang="ru-RU" sz="1100" dirty="0">
                <a:solidFill>
                  <a:srgbClr val="3C2414"/>
                </a:solidFill>
                <a:latin typeface="Arial Narrow" panose="020B0606020202030204" pitchFamily="34" charset="0"/>
              </a:rPr>
              <a:t> (пляж) </a:t>
            </a:r>
            <a:r>
              <a:rPr lang="pl-PL"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 </a:t>
            </a:r>
            <a:r>
              <a:rPr lang="pl-PL"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11:00 – 23:00</a:t>
            </a:r>
          </a:p>
          <a:p>
            <a:r>
              <a:rPr lang="ru-RU" sz="1100" dirty="0">
                <a:solidFill>
                  <a:srgbClr val="3C2414"/>
                </a:solidFill>
                <a:latin typeface="Arial Narrow" panose="020B0606020202030204" pitchFamily="34" charset="0"/>
              </a:rPr>
              <a:t>Мороженое в </a:t>
            </a:r>
            <a:r>
              <a:rPr lang="tr-TR" sz="1100" dirty="0">
                <a:solidFill>
                  <a:srgbClr val="3C2414"/>
                </a:solidFill>
                <a:latin typeface="Arial Narrow" panose="020B0606020202030204" pitchFamily="34" charset="0"/>
              </a:rPr>
              <a:t>Agora </a:t>
            </a:r>
            <a:r>
              <a:rPr lang="ru-RU" sz="1100" dirty="0">
                <a:solidFill>
                  <a:srgbClr val="3C2414"/>
                </a:solidFill>
                <a:latin typeface="Arial Narrow" panose="020B0606020202030204" pitchFamily="34" charset="0"/>
              </a:rPr>
              <a:t>(пляж)</a:t>
            </a:r>
            <a:r>
              <a:rPr lang="tr-TR" sz="1100" dirty="0">
                <a:solidFill>
                  <a:srgbClr val="3C2414"/>
                </a:solidFill>
                <a:latin typeface="Arial Narrow" panose="020B0606020202030204" pitchFamily="34" charset="0"/>
              </a:rPr>
              <a:t>              </a:t>
            </a:r>
            <a:r>
              <a:rPr lang="pl-PL"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 </a:t>
            </a:r>
            <a:r>
              <a:rPr lang="tr-TR" sz="1100" dirty="0">
                <a:solidFill>
                  <a:srgbClr val="3C2414"/>
                </a:solidFill>
                <a:latin typeface="Arial Narrow" panose="020B0606020202030204" pitchFamily="34" charset="0"/>
              </a:rPr>
              <a:t>11:00 - 1</a:t>
            </a:r>
            <a:r>
              <a:rPr lang="en-US" sz="1100" dirty="0">
                <a:solidFill>
                  <a:srgbClr val="3C2414"/>
                </a:solidFill>
                <a:latin typeface="Arial Narrow" panose="020B0606020202030204" pitchFamily="34" charset="0"/>
              </a:rPr>
              <a:t>7</a:t>
            </a:r>
            <a:r>
              <a:rPr lang="tr-TR" sz="1100" dirty="0">
                <a:solidFill>
                  <a:srgbClr val="3C2414"/>
                </a:solidFill>
                <a:latin typeface="Arial Narrow" panose="020B0606020202030204" pitchFamily="34" charset="0"/>
              </a:rPr>
              <a:t>:00</a:t>
            </a:r>
          </a:p>
          <a:p>
            <a:r>
              <a:rPr lang="ru-RU" sz="1100" dirty="0">
                <a:solidFill>
                  <a:srgbClr val="3C2414"/>
                </a:solidFill>
                <a:latin typeface="Arial Narrow" panose="020B0606020202030204" pitchFamily="34" charset="0"/>
              </a:rPr>
              <a:t>Еда и напитки в номер </a:t>
            </a:r>
            <a:r>
              <a:rPr lang="tr-TR" sz="1100" dirty="0">
                <a:solidFill>
                  <a:srgbClr val="3C2414"/>
                </a:solidFill>
                <a:latin typeface="Arial Narrow" panose="020B0606020202030204" pitchFamily="34" charset="0"/>
              </a:rPr>
              <a:t>– 24</a:t>
            </a:r>
            <a:r>
              <a:rPr lang="ru-RU" sz="1100" dirty="0">
                <a:solidFill>
                  <a:srgbClr val="3C2414"/>
                </a:solidFill>
                <a:latin typeface="Arial Narrow" panose="020B0606020202030204" pitchFamily="34" charset="0"/>
              </a:rPr>
              <a:t> часа</a:t>
            </a:r>
            <a:r>
              <a:rPr lang="en-US" sz="1100" dirty="0">
                <a:solidFill>
                  <a:srgbClr val="3C2414"/>
                </a:solidFill>
                <a:latin typeface="Arial Narrow" panose="020B0606020202030204" pitchFamily="34" charset="0"/>
              </a:rPr>
              <a:t> / </a:t>
            </a:r>
            <a:r>
              <a:rPr lang="tr-TR" sz="1100" dirty="0">
                <a:solidFill>
                  <a:srgbClr val="3C2414"/>
                </a:solidFill>
                <a:latin typeface="Arial Narrow" panose="020B0606020202030204" pitchFamily="34" charset="0"/>
              </a:rPr>
              <a:t>15 €</a:t>
            </a:r>
            <a:r>
              <a:rPr lang="en-US"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за заказ</a:t>
            </a:r>
            <a:endParaRPr lang="tr-TR" sz="1100" dirty="0">
              <a:solidFill>
                <a:srgbClr val="3C2414"/>
              </a:solidFill>
              <a:latin typeface="Arial Narrow" panose="020B0606020202030204" pitchFamily="34" charset="0"/>
            </a:endParaRPr>
          </a:p>
          <a:p>
            <a:endParaRPr lang="tr-TR" sz="1100"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БАРЫ</a:t>
            </a:r>
            <a:endParaRPr lang="tr-TR" sz="1100" b="1" dirty="0">
              <a:solidFill>
                <a:srgbClr val="3C2414"/>
              </a:solidFill>
              <a:latin typeface="Arial Narrow" panose="020B0606020202030204" pitchFamily="34" charset="0"/>
            </a:endParaRPr>
          </a:p>
          <a:p>
            <a:r>
              <a:rPr lang="en-US" sz="1100" dirty="0">
                <a:solidFill>
                  <a:srgbClr val="3C2414"/>
                </a:solidFill>
                <a:latin typeface="Arial Narrow" panose="020B0606020202030204" pitchFamily="34" charset="0"/>
              </a:rPr>
              <a:t>Lagoon Lounge &amp; Bar</a:t>
            </a:r>
            <a:r>
              <a:rPr lang="ru-RU" sz="1100" dirty="0">
                <a:solidFill>
                  <a:srgbClr val="3C2414"/>
                </a:solidFill>
                <a:latin typeface="Arial Narrow" panose="020B0606020202030204" pitchFamily="34" charset="0"/>
              </a:rPr>
              <a:t> (пляж)</a:t>
            </a:r>
            <a:r>
              <a:rPr lang="tr-TR"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24</a:t>
            </a:r>
            <a:r>
              <a:rPr lang="ru-RU" sz="1100" dirty="0">
                <a:solidFill>
                  <a:srgbClr val="3C2414"/>
                </a:solidFill>
                <a:latin typeface="Arial Narrow" panose="020B0606020202030204" pitchFamily="34" charset="0"/>
              </a:rPr>
              <a:t> часа</a:t>
            </a:r>
            <a:endParaRPr lang="en-US" sz="1100" dirty="0">
              <a:solidFill>
                <a:srgbClr val="3C2414"/>
              </a:solidFill>
              <a:latin typeface="Arial Narrow" panose="020B0606020202030204" pitchFamily="34" charset="0"/>
            </a:endParaRPr>
          </a:p>
          <a:p>
            <a:r>
              <a:rPr lang="en-US" sz="1100" dirty="0">
                <a:solidFill>
                  <a:srgbClr val="3C2414"/>
                </a:solidFill>
                <a:latin typeface="Arial Narrow" panose="020B0606020202030204" pitchFamily="34" charset="0"/>
              </a:rPr>
              <a:t>Lobby </a:t>
            </a:r>
            <a:r>
              <a:rPr lang="ru-RU" sz="1100" dirty="0">
                <a:solidFill>
                  <a:srgbClr val="3C2414"/>
                </a:solidFill>
                <a:latin typeface="Arial Narrow" panose="020B0606020202030204" pitchFamily="34" charset="0"/>
              </a:rPr>
              <a:t>Бар (главное здание)</a:t>
            </a:r>
            <a:r>
              <a:rPr lang="en-US"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24</a:t>
            </a:r>
            <a:r>
              <a:rPr lang="ru-RU" sz="1100" dirty="0">
                <a:solidFill>
                  <a:srgbClr val="3C2414"/>
                </a:solidFill>
                <a:latin typeface="Arial Narrow" panose="020B0606020202030204" pitchFamily="34" charset="0"/>
              </a:rPr>
              <a:t> часа</a:t>
            </a:r>
            <a:r>
              <a:rPr lang="en-US" sz="1100" dirty="0">
                <a:solidFill>
                  <a:srgbClr val="3C2414"/>
                </a:solidFill>
                <a:latin typeface="Arial Narrow" panose="020B0606020202030204" pitchFamily="34" charset="0"/>
              </a:rPr>
              <a:t>		</a:t>
            </a:r>
          </a:p>
          <a:p>
            <a:r>
              <a:rPr lang="ru-RU" sz="1100" dirty="0">
                <a:solidFill>
                  <a:srgbClr val="3C2414"/>
                </a:solidFill>
                <a:latin typeface="Arial Narrow" panose="020B0606020202030204" pitchFamily="34" charset="0"/>
              </a:rPr>
              <a:t>Бар </a:t>
            </a:r>
            <a:r>
              <a:rPr lang="en-US" sz="1100" dirty="0">
                <a:solidFill>
                  <a:srgbClr val="3C2414"/>
                </a:solidFill>
                <a:latin typeface="Arial Narrow" panose="020B0606020202030204" pitchFamily="34" charset="0"/>
              </a:rPr>
              <a:t>Agora</a:t>
            </a:r>
            <a:r>
              <a:rPr lang="tr-TR"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(пляж)</a:t>
            </a:r>
            <a:r>
              <a:rPr lang="tr-TR" sz="1100" dirty="0">
                <a:solidFill>
                  <a:srgbClr val="3C2414"/>
                </a:solidFill>
                <a:latin typeface="Arial Narrow" panose="020B0606020202030204" pitchFamily="34" charset="0"/>
              </a:rPr>
              <a:t>		</a:t>
            </a:r>
            <a:r>
              <a:rPr lang="en-US" sz="1100" dirty="0">
                <a:solidFill>
                  <a:srgbClr val="3C2414"/>
                </a:solidFill>
                <a:latin typeface="Arial Narrow" panose="020B0606020202030204" pitchFamily="34" charset="0"/>
              </a:rPr>
              <a:t>11:00 – 17:00</a:t>
            </a:r>
          </a:p>
          <a:p>
            <a:r>
              <a:rPr lang="ru-RU" sz="1100" dirty="0">
                <a:solidFill>
                  <a:srgbClr val="3C2414"/>
                </a:solidFill>
                <a:latin typeface="Arial Narrow" panose="020B0606020202030204" pitchFamily="34" charset="0"/>
              </a:rPr>
              <a:t>Пляжный бар</a:t>
            </a:r>
            <a:r>
              <a:rPr lang="tr-TR"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 с </a:t>
            </a:r>
            <a:r>
              <a:rPr lang="tr-TR" sz="1100" dirty="0">
                <a:solidFill>
                  <a:srgbClr val="3C2414"/>
                </a:solidFill>
                <a:latin typeface="Arial Narrow" panose="020B0606020202030204" pitchFamily="34" charset="0"/>
              </a:rPr>
              <a:t>0</a:t>
            </a:r>
            <a:r>
              <a:rPr lang="en-US" sz="1100" dirty="0">
                <a:solidFill>
                  <a:srgbClr val="3C2414"/>
                </a:solidFill>
                <a:latin typeface="Arial Narrow" panose="020B0606020202030204" pitchFamily="34" charset="0"/>
              </a:rPr>
              <a:t>8</a:t>
            </a:r>
            <a:r>
              <a:rPr lang="tr-TR" sz="1100" dirty="0">
                <a:solidFill>
                  <a:srgbClr val="3C2414"/>
                </a:solidFill>
                <a:latin typeface="Arial Narrow" panose="020B0606020202030204" pitchFamily="34" charset="0"/>
              </a:rPr>
              <a:t>:00</a:t>
            </a:r>
            <a:r>
              <a:rPr lang="ru-RU" sz="1100" dirty="0">
                <a:solidFill>
                  <a:srgbClr val="3C2414"/>
                </a:solidFill>
                <a:latin typeface="Arial Narrow" panose="020B0606020202030204" pitchFamily="34" charset="0"/>
              </a:rPr>
              <a:t> до захода солнца</a:t>
            </a:r>
            <a:endParaRPr lang="en-GB" sz="1100" dirty="0">
              <a:solidFill>
                <a:srgbClr val="3C2414"/>
              </a:solidFill>
              <a:latin typeface="Arial Narrow" panose="020B0606020202030204" pitchFamily="34" charset="0"/>
            </a:endParaRPr>
          </a:p>
          <a:p>
            <a:r>
              <a:rPr lang="en-GB" sz="1100" dirty="0">
                <a:solidFill>
                  <a:srgbClr val="3C2414"/>
                </a:solidFill>
                <a:latin typeface="Arial Narrow" panose="020B0606020202030204" pitchFamily="34" charset="0"/>
              </a:rPr>
              <a:t>Xanadu </a:t>
            </a:r>
            <a:r>
              <a:rPr lang="ru-RU" sz="1100" dirty="0">
                <a:solidFill>
                  <a:srgbClr val="3C2414"/>
                </a:solidFill>
                <a:latin typeface="Arial Narrow" panose="020B0606020202030204" pitchFamily="34" charset="0"/>
              </a:rPr>
              <a:t>бар</a:t>
            </a:r>
            <a:r>
              <a:rPr lang="en-GB"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Главный бассейн</a:t>
            </a:r>
            <a:r>
              <a:rPr lang="en-GB"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с </a:t>
            </a:r>
            <a:r>
              <a:rPr lang="tr-TR" sz="1100" dirty="0">
                <a:solidFill>
                  <a:srgbClr val="3C2414"/>
                </a:solidFill>
                <a:latin typeface="Arial Narrow" panose="020B0606020202030204" pitchFamily="34" charset="0"/>
              </a:rPr>
              <a:t>0</a:t>
            </a:r>
            <a:r>
              <a:rPr lang="en-US" sz="1100" dirty="0">
                <a:solidFill>
                  <a:srgbClr val="3C2414"/>
                </a:solidFill>
                <a:latin typeface="Arial Narrow" panose="020B0606020202030204" pitchFamily="34" charset="0"/>
              </a:rPr>
              <a:t>9</a:t>
            </a:r>
            <a:r>
              <a:rPr lang="tr-TR" sz="1100" dirty="0">
                <a:solidFill>
                  <a:srgbClr val="3C2414"/>
                </a:solidFill>
                <a:latin typeface="Arial Narrow" panose="020B0606020202030204" pitchFamily="34" charset="0"/>
              </a:rPr>
              <a:t>:00</a:t>
            </a:r>
            <a:r>
              <a:rPr lang="ru-RU" sz="1100" dirty="0">
                <a:solidFill>
                  <a:srgbClr val="3C2414"/>
                </a:solidFill>
                <a:latin typeface="Arial Narrow" panose="020B0606020202030204" pitchFamily="34" charset="0"/>
              </a:rPr>
              <a:t> до захода солнца</a:t>
            </a:r>
            <a:endParaRPr lang="en-GB" sz="1100" dirty="0">
              <a:solidFill>
                <a:srgbClr val="3C2414"/>
              </a:solidFill>
              <a:latin typeface="Arial Narrow" panose="020B0606020202030204" pitchFamily="34" charset="0"/>
            </a:endParaRPr>
          </a:p>
          <a:p>
            <a:r>
              <a:rPr lang="en-GB" sz="1100" dirty="0">
                <a:solidFill>
                  <a:srgbClr val="3C2414"/>
                </a:solidFill>
                <a:latin typeface="Arial Narrow" panose="020B0606020202030204" pitchFamily="34" charset="0"/>
              </a:rPr>
              <a:t>Sky </a:t>
            </a:r>
            <a:r>
              <a:rPr lang="ru-RU" sz="1100" dirty="0">
                <a:solidFill>
                  <a:srgbClr val="3C2414"/>
                </a:solidFill>
                <a:latin typeface="Arial Narrow" panose="020B0606020202030204" pitchFamily="34" charset="0"/>
              </a:rPr>
              <a:t>Бар (главное здание)</a:t>
            </a:r>
            <a:r>
              <a:rPr lang="en-GB" sz="1100" dirty="0">
                <a:solidFill>
                  <a:srgbClr val="3C2414"/>
                </a:solidFill>
                <a:latin typeface="Arial Narrow" panose="020B0606020202030204" pitchFamily="34" charset="0"/>
              </a:rPr>
              <a:t>	 c 09:00 </a:t>
            </a:r>
            <a:r>
              <a:rPr lang="ru-RU" sz="1100" dirty="0">
                <a:solidFill>
                  <a:srgbClr val="3C2414"/>
                </a:solidFill>
                <a:latin typeface="Arial Narrow" panose="020B0606020202030204" pitchFamily="34" charset="0"/>
              </a:rPr>
              <a:t>до</a:t>
            </a:r>
            <a:r>
              <a:rPr lang="en-GB" sz="1100" dirty="0">
                <a:solidFill>
                  <a:srgbClr val="3C2414"/>
                </a:solidFill>
                <a:latin typeface="Arial Narrow" panose="020B0606020202030204" pitchFamily="34" charset="0"/>
              </a:rPr>
              <a:t> 00:00</a:t>
            </a:r>
          </a:p>
          <a:p>
            <a:r>
              <a:rPr lang="en-GB" sz="1100" dirty="0">
                <a:solidFill>
                  <a:srgbClr val="3C2414"/>
                </a:solidFill>
                <a:latin typeface="Arial Narrow" panose="020B0606020202030204" pitchFamily="34" charset="0"/>
              </a:rPr>
              <a:t>Rosebud </a:t>
            </a:r>
            <a:r>
              <a:rPr lang="ru-RU" sz="1100" dirty="0">
                <a:solidFill>
                  <a:srgbClr val="3C2414"/>
                </a:solidFill>
                <a:latin typeface="Arial Narrow" panose="020B0606020202030204" pitchFamily="34" charset="0"/>
              </a:rPr>
              <a:t>(главное здание)</a:t>
            </a:r>
            <a:r>
              <a:rPr lang="en-GB" sz="1100" dirty="0">
                <a:solidFill>
                  <a:srgbClr val="3C2414"/>
                </a:solidFill>
                <a:latin typeface="Arial Narrow" panose="020B0606020202030204" pitchFamily="34" charset="0"/>
              </a:rPr>
              <a:t>	 c 20:00 </a:t>
            </a:r>
            <a:r>
              <a:rPr lang="ru-RU" sz="1100" dirty="0">
                <a:solidFill>
                  <a:srgbClr val="3C2414"/>
                </a:solidFill>
                <a:latin typeface="Arial Narrow" panose="020B0606020202030204" pitchFamily="34" charset="0"/>
              </a:rPr>
              <a:t>до</a:t>
            </a:r>
            <a:r>
              <a:rPr lang="en-GB" sz="1100" dirty="0">
                <a:solidFill>
                  <a:srgbClr val="3C2414"/>
                </a:solidFill>
                <a:latin typeface="Arial Narrow" panose="020B0606020202030204" pitchFamily="34" charset="0"/>
              </a:rPr>
              <a:t> 02:00</a:t>
            </a:r>
            <a:endParaRPr lang="ru-RU" sz="1100"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ОТЕЛЬНАЯ КЛИНИКА</a:t>
            </a:r>
            <a:endParaRPr lang="tr-TR" sz="1100" b="1"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Обратите внимание, что отельный врач доступен круглосуточно за дополнительную плату.</a:t>
            </a:r>
            <a:endParaRPr lang="en-GB" sz="1100" dirty="0">
              <a:solidFill>
                <a:srgbClr val="3C2414"/>
              </a:solidFill>
              <a:latin typeface="Arial Narrow" panose="020B0606020202030204" pitchFamily="34" charset="0"/>
            </a:endParaRPr>
          </a:p>
          <a:p>
            <a:endParaRPr lang="en-GB" sz="1100"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ИНТЕРНЕТ </a:t>
            </a:r>
            <a:r>
              <a:rPr lang="en-US" sz="1100" b="1" dirty="0">
                <a:solidFill>
                  <a:srgbClr val="3C2414"/>
                </a:solidFill>
                <a:latin typeface="Arial Narrow" panose="020B0606020202030204" pitchFamily="34" charset="0"/>
              </a:rPr>
              <a:t>WI-FI </a:t>
            </a:r>
            <a:endParaRPr lang="ru-RU" sz="1100" b="1"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Бесплатный </a:t>
            </a:r>
            <a:r>
              <a:rPr lang="en-US" sz="1100" dirty="0">
                <a:solidFill>
                  <a:srgbClr val="3C2414"/>
                </a:solidFill>
                <a:latin typeface="Arial Narrow" panose="020B0606020202030204" pitchFamily="34" charset="0"/>
              </a:rPr>
              <a:t>Wi-Fi </a:t>
            </a:r>
            <a:r>
              <a:rPr lang="ru-RU" sz="1100" dirty="0">
                <a:solidFill>
                  <a:srgbClr val="3C2414"/>
                </a:solidFill>
                <a:latin typeface="Arial Narrow" panose="020B0606020202030204" pitchFamily="34" charset="0"/>
              </a:rPr>
              <a:t>предоставляется на всей территории отеля. </a:t>
            </a:r>
          </a:p>
          <a:p>
            <a:r>
              <a:rPr lang="ru-RU" sz="1100" dirty="0">
                <a:solidFill>
                  <a:srgbClr val="3C2414"/>
                </a:solidFill>
                <a:latin typeface="Arial Narrow" panose="020B0606020202030204" pitchFamily="34" charset="0"/>
              </a:rPr>
              <a:t>Чтобы подключиться к </a:t>
            </a:r>
            <a:r>
              <a:rPr lang="en-US" sz="1100" dirty="0">
                <a:solidFill>
                  <a:srgbClr val="3C2414"/>
                </a:solidFill>
                <a:latin typeface="Arial Narrow" panose="020B0606020202030204" pitchFamily="34" charset="0"/>
              </a:rPr>
              <a:t>Wi-Fi, </a:t>
            </a:r>
            <a:r>
              <a:rPr lang="ru-RU" sz="1100" dirty="0">
                <a:solidFill>
                  <a:srgbClr val="3C2414"/>
                </a:solidFill>
                <a:latin typeface="Arial Narrow" panose="020B0606020202030204" pitchFamily="34" charset="0"/>
              </a:rPr>
              <a:t>пожалуйста, введите Ваше имя (как в заграничном паспорте), номер комнаты и действующий адрес электронной почты.</a:t>
            </a:r>
            <a:endParaRPr lang="en-US" sz="1100" dirty="0">
              <a:solidFill>
                <a:srgbClr val="3C2414"/>
              </a:solidFill>
              <a:latin typeface="Arial Narrow" panose="020B0606020202030204" pitchFamily="34" charset="0"/>
            </a:endParaRPr>
          </a:p>
          <a:p>
            <a:endParaRPr lang="tr-TR" sz="1100" dirty="0">
              <a:solidFill>
                <a:srgbClr val="3C2414"/>
              </a:solidFill>
              <a:latin typeface="Arial Narrow" panose="020B0606020202030204" pitchFamily="34" charset="0"/>
            </a:endParaRPr>
          </a:p>
          <a:p>
            <a:endParaRPr lang="tr-TR" sz="1100" dirty="0">
              <a:solidFill>
                <a:srgbClr val="3C2414"/>
              </a:solidFill>
              <a:latin typeface="Arial Narrow" panose="020B0606020202030204" pitchFamily="34" charset="0"/>
            </a:endParaRPr>
          </a:p>
          <a:p>
            <a:r>
              <a:rPr lang="ru-RU" sz="1100" b="1" i="1" dirty="0">
                <a:solidFill>
                  <a:srgbClr val="3C2414"/>
                </a:solidFill>
                <a:latin typeface="Arial Narrow" panose="020B0606020202030204" pitchFamily="34" charset="0"/>
              </a:rPr>
              <a:t>ПРИМЕЧАНИЕ</a:t>
            </a:r>
            <a:r>
              <a:rPr lang="en-US" sz="1100" b="1" i="1" dirty="0">
                <a:solidFill>
                  <a:srgbClr val="3C2414"/>
                </a:solidFill>
                <a:latin typeface="Arial Narrow" panose="020B0606020202030204" pitchFamily="34" charset="0"/>
              </a:rPr>
              <a:t>: </a:t>
            </a:r>
            <a:r>
              <a:rPr lang="ru-RU" sz="1100" b="1" i="1" dirty="0">
                <a:solidFill>
                  <a:srgbClr val="3C2414"/>
                </a:solidFill>
                <a:latin typeface="Arial Narrow" panose="020B0606020202030204" pitchFamily="34" charset="0"/>
              </a:rPr>
              <a:t>Подробную информацию об отеле можно найти на информационном канале по телевизору в номере. Время выезда из отеля 12:00. Номера должны быть подготовлены к новым прибытиям. Вышеупомянутые услуги и время обслуживания могут быть скорректированы, отменены или изменены администрацией отеля в связи с погодными условиями, сезонными требованиями, в случае риска для здоровья и правовых запретов, которые могут возникнуть.</a:t>
            </a:r>
            <a:endParaRPr lang="tr-TR" sz="1100" b="1" dirty="0">
              <a:solidFill>
                <a:srgbClr val="3C2414"/>
              </a:solidFill>
              <a:latin typeface="Arial Narrow" panose="020B0606020202030204" pitchFamily="34" charset="0"/>
            </a:endParaRPr>
          </a:p>
        </p:txBody>
      </p:sp>
      <p:sp>
        <p:nvSpPr>
          <p:cNvPr id="9" name="Dikdörtgen 8"/>
          <p:cNvSpPr/>
          <p:nvPr/>
        </p:nvSpPr>
        <p:spPr>
          <a:xfrm>
            <a:off x="4188854" y="88818"/>
            <a:ext cx="4172948" cy="6694140"/>
          </a:xfrm>
          <a:prstGeom prst="rect">
            <a:avLst/>
          </a:prstGeom>
        </p:spPr>
        <p:txBody>
          <a:bodyPr wrap="square">
            <a:spAutoFit/>
          </a:bodyPr>
          <a:lstStyle/>
          <a:p>
            <a:r>
              <a:rPr lang="en-US" sz="1100" b="1" dirty="0">
                <a:latin typeface="Arial Narrow" panose="020B0606020202030204" pitchFamily="34" charset="0"/>
              </a:rPr>
              <a:t>FANCYLAND</a:t>
            </a:r>
          </a:p>
          <a:p>
            <a:r>
              <a:rPr lang="ru-RU" sz="1100" dirty="0">
                <a:latin typeface="Arial Narrow" panose="020B0606020202030204" pitchFamily="34" charset="0"/>
              </a:rPr>
              <a:t>Время работы </a:t>
            </a:r>
            <a:r>
              <a:rPr lang="en-US" sz="1100" dirty="0">
                <a:solidFill>
                  <a:srgbClr val="3C2414"/>
                </a:solidFill>
                <a:latin typeface="Arial Narrow" panose="020B0606020202030204" pitchFamily="34" charset="0"/>
              </a:rPr>
              <a:t>09:30 – 17:30</a:t>
            </a:r>
            <a:endParaRPr lang="en-US" sz="1100" dirty="0">
              <a:latin typeface="Arial Narrow" panose="020B0606020202030204" pitchFamily="34" charset="0"/>
            </a:endParaRPr>
          </a:p>
          <a:p>
            <a:r>
              <a:rPr lang="ru-RU" sz="1100" dirty="0">
                <a:latin typeface="Arial Narrow" panose="020B0606020202030204" pitchFamily="34" charset="0"/>
              </a:rPr>
              <a:t>Вечером доступны другие мероприятия и Детская Дискотека. Развлечения для разных возрастных групп от </a:t>
            </a:r>
            <a:r>
              <a:rPr lang="en-US" sz="1100" dirty="0">
                <a:latin typeface="Arial Narrow" panose="020B0606020202030204" pitchFamily="34" charset="0"/>
              </a:rPr>
              <a:t>4</a:t>
            </a:r>
            <a:r>
              <a:rPr lang="ru-RU" sz="1100" dirty="0">
                <a:latin typeface="Arial Narrow" panose="020B0606020202030204" pitchFamily="34" charset="0"/>
              </a:rPr>
              <a:t> до </a:t>
            </a:r>
            <a:r>
              <a:rPr lang="en-US" sz="1100" dirty="0">
                <a:latin typeface="Arial Narrow" panose="020B0606020202030204" pitchFamily="34" charset="0"/>
              </a:rPr>
              <a:t>12</a:t>
            </a:r>
            <a:r>
              <a:rPr lang="ru-RU" sz="1100" dirty="0">
                <a:latin typeface="Arial Narrow" panose="020B0606020202030204" pitchFamily="34" charset="0"/>
              </a:rPr>
              <a:t> лет. </a:t>
            </a:r>
          </a:p>
          <a:p>
            <a:r>
              <a:rPr lang="ru-RU" sz="1100" dirty="0">
                <a:latin typeface="Arial Narrow" panose="020B0606020202030204" pitchFamily="34" charset="0"/>
              </a:rPr>
              <a:t>Время работы может быть изменено в связи с погодными условиями и условиями работы. </a:t>
            </a:r>
          </a:p>
          <a:p>
            <a:r>
              <a:rPr lang="ru-RU" sz="1100" dirty="0">
                <a:latin typeface="Arial Narrow" panose="020B0606020202030204" pitchFamily="34" charset="0"/>
              </a:rPr>
              <a:t>Детский клуб Fancyland предлагает для детей от 2 до 4 лет группу раннего развития. </a:t>
            </a:r>
          </a:p>
          <a:p>
            <a:r>
              <a:rPr lang="ru-RU" sz="1100" dirty="0">
                <a:latin typeface="Arial Narrow" panose="020B0606020202030204" pitchFamily="34" charset="0"/>
              </a:rPr>
              <a:t>Ресторан </a:t>
            </a:r>
            <a:r>
              <a:rPr lang="en-US" sz="1100" dirty="0" err="1">
                <a:latin typeface="Arial Narrow" panose="020B0606020202030204" pitchFamily="34" charset="0"/>
              </a:rPr>
              <a:t>Fancysnack</a:t>
            </a:r>
            <a:r>
              <a:rPr lang="en-US" sz="1100" dirty="0">
                <a:latin typeface="Arial Narrow" panose="020B0606020202030204" pitchFamily="34" charset="0"/>
              </a:rPr>
              <a:t> </a:t>
            </a:r>
            <a:r>
              <a:rPr lang="ru-RU" sz="1100" dirty="0">
                <a:latin typeface="Arial Narrow" panose="020B0606020202030204" pitchFamily="34" charset="0"/>
              </a:rPr>
              <a:t>открыт с 11:00 до 18:00.</a:t>
            </a:r>
          </a:p>
          <a:p>
            <a:r>
              <a:rPr lang="ru-RU" sz="1100" dirty="0">
                <a:latin typeface="Arial Narrow" panose="020B0606020202030204" pitchFamily="34" charset="0"/>
              </a:rPr>
              <a:t>Мороженое доступно бесплатно.</a:t>
            </a:r>
          </a:p>
          <a:p>
            <a:r>
              <a:rPr lang="ru-RU" sz="1100" dirty="0">
                <a:solidFill>
                  <a:srgbClr val="3C2414"/>
                </a:solidFill>
                <a:latin typeface="Arial Narrow" panose="020B0606020202030204" pitchFamily="34" charset="0"/>
              </a:rPr>
              <a:t>.</a:t>
            </a:r>
            <a:r>
              <a:rPr lang="ru-RU" sz="1100" b="1" dirty="0">
                <a:solidFill>
                  <a:srgbClr val="3C2414"/>
                </a:solidFill>
                <a:latin typeface="Arial Narrow" panose="020B0606020202030204" pitchFamily="34" charset="0"/>
              </a:rPr>
              <a:t>УСЛУГИ ПРАЧЕЧНОЙ И ГЛАЖКИ</a:t>
            </a:r>
            <a:endParaRPr lang="en-US" sz="1100" b="1"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Чтобы получить свои вещи на следующий день, пожалуйста, отдайте их в Службу по уборке до 10:00 утра. Чтобы ускорить процесс Вы можете позвонить на стойку регистрации или в Отдел по работе с гостями.</a:t>
            </a:r>
            <a:r>
              <a:rPr lang="en-US"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Услуги прачечной и глажки предоставляются за дополнительную плату.</a:t>
            </a:r>
          </a:p>
          <a:p>
            <a:r>
              <a:rPr lang="ru-RU" sz="1100" b="1" dirty="0">
                <a:solidFill>
                  <a:srgbClr val="3C2414"/>
                </a:solidFill>
                <a:latin typeface="Arial Narrow" panose="020B0606020202030204" pitchFamily="34" charset="0"/>
              </a:rPr>
              <a:t>ПЛЯЖНЫЕ ПОЛОТЕНЦА</a:t>
            </a:r>
            <a:endParaRPr lang="tr-TR" sz="1100" b="1"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Пожалуйста, используйте свою карточку для полотенец, чтобы взять свое пляжное полотенце в центре полотенец на пляже с 08:00 до 18:00..</a:t>
            </a:r>
            <a:endParaRPr lang="en-US" sz="1100"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УСЛУГИ СПА</a:t>
            </a:r>
            <a:r>
              <a:rPr lang="en-GB" sz="1100" b="1" dirty="0">
                <a:solidFill>
                  <a:srgbClr val="3C2414"/>
                </a:solidFill>
                <a:latin typeface="Arial Narrow" panose="020B0606020202030204" pitchFamily="34" charset="0"/>
              </a:rPr>
              <a:t> </a:t>
            </a:r>
            <a:r>
              <a:rPr lang="ru-RU" sz="1100" b="1" dirty="0">
                <a:solidFill>
                  <a:srgbClr val="3C2414"/>
                </a:solidFill>
                <a:latin typeface="Arial Narrow" panose="020B0606020202030204" pitchFamily="34" charset="0"/>
              </a:rPr>
              <a:t>(ПЛАТНО)</a:t>
            </a:r>
            <a:endParaRPr lang="en-US" sz="1100" b="1"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СПА-центр работает с 09:00 до 19:00. Там доступны сауна, паровая комната, джакузи, услуги массажа и услуги красоты. Дети младше 12 лет не допускаются в паровую комнату и сауну из-за риска для здоровья. Для наших гостей в возрасте до 12 лет доступно только джакузи в течении дня с 10:00 до 13:00.</a:t>
            </a:r>
            <a:endParaRPr lang="en-GB" sz="1100"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ФИТНЕС-КЛУБ</a:t>
            </a:r>
            <a:endParaRPr lang="tr-TR" sz="1100" b="1"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Вы можете воспользоваться тренажерным залом и фитнес-оборудованием на територии пляжа. Время работы: 07:00-19:00.</a:t>
            </a:r>
          </a:p>
          <a:p>
            <a:r>
              <a:rPr lang="ru-RU" sz="1100" b="1" cap="all" dirty="0">
                <a:solidFill>
                  <a:srgbClr val="3C2414"/>
                </a:solidFill>
                <a:latin typeface="Arial Narrow" panose="020B0606020202030204" pitchFamily="34" charset="0"/>
              </a:rPr>
              <a:t>Сервис такси и автобуса</a:t>
            </a:r>
            <a:endParaRPr lang="en-US" sz="1100" b="1" cap="all" dirty="0">
              <a:solidFill>
                <a:srgbClr val="3C2414"/>
              </a:solidFill>
              <a:latin typeface="Arial Narrow" panose="020B0606020202030204" pitchFamily="34" charset="0"/>
            </a:endParaRPr>
          </a:p>
          <a:p>
            <a:r>
              <a:rPr lang="ru-RU" sz="1100" dirty="0">
                <a:solidFill>
                  <a:srgbClr val="3C2414"/>
                </a:solidFill>
                <a:latin typeface="Arial Narrow" panose="020B0606020202030204" pitchFamily="34" charset="0"/>
              </a:rPr>
              <a:t>Для заказа такси либо автобуса, пожалуйста, обратитесь к отделу по работе с гостями</a:t>
            </a:r>
            <a:r>
              <a:rPr lang="en-US" sz="1100" dirty="0">
                <a:solidFill>
                  <a:srgbClr val="3C2414"/>
                </a:solidFill>
                <a:latin typeface="Arial Narrow" panose="020B0606020202030204" pitchFamily="34" charset="0"/>
              </a:rPr>
              <a:t> </a:t>
            </a:r>
            <a:r>
              <a:rPr lang="ru-RU" sz="1100" dirty="0">
                <a:solidFill>
                  <a:srgbClr val="3C2414"/>
                </a:solidFill>
                <a:latin typeface="Arial Narrow" panose="020B0606020202030204" pitchFamily="34" charset="0"/>
              </a:rPr>
              <a:t>(за дополнительную плату)</a:t>
            </a:r>
            <a:endParaRPr lang="en-US" sz="1100"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УСЛУГА </a:t>
            </a:r>
            <a:r>
              <a:rPr lang="en-US" sz="1100" b="1" dirty="0">
                <a:solidFill>
                  <a:srgbClr val="3C2414"/>
                </a:solidFill>
                <a:latin typeface="Arial Narrow" panose="020B0606020202030204" pitchFamily="34" charset="0"/>
              </a:rPr>
              <a:t>“</a:t>
            </a:r>
            <a:r>
              <a:rPr lang="ru-RU" sz="1100" b="1" dirty="0">
                <a:solidFill>
                  <a:srgbClr val="3C2414"/>
                </a:solidFill>
                <a:latin typeface="Arial Narrow" panose="020B0606020202030204" pitchFamily="34" charset="0"/>
              </a:rPr>
              <a:t>БУДИЛЬНИК</a:t>
            </a:r>
            <a:r>
              <a:rPr lang="en-US" sz="1100" b="1" dirty="0">
                <a:solidFill>
                  <a:srgbClr val="3C2414"/>
                </a:solidFill>
                <a:latin typeface="Arial Narrow" panose="020B0606020202030204" pitchFamily="34" charset="0"/>
              </a:rPr>
              <a:t>”</a:t>
            </a:r>
          </a:p>
          <a:p>
            <a:r>
              <a:rPr lang="ru-RU" sz="1100" dirty="0">
                <a:solidFill>
                  <a:srgbClr val="3C2414"/>
                </a:solidFill>
                <a:latin typeface="Arial Narrow" panose="020B0606020202030204" pitchFamily="34" charset="0"/>
              </a:rPr>
              <a:t>Чтобы заказать услугу </a:t>
            </a:r>
            <a:r>
              <a:rPr lang="en-US" sz="1100" dirty="0">
                <a:solidFill>
                  <a:srgbClr val="3C2414"/>
                </a:solidFill>
                <a:latin typeface="Arial Narrow" panose="020B0606020202030204" pitchFamily="34" charset="0"/>
              </a:rPr>
              <a:t>“</a:t>
            </a:r>
            <a:r>
              <a:rPr lang="ru-RU" sz="1100" dirty="0">
                <a:solidFill>
                  <a:srgbClr val="3C2414"/>
                </a:solidFill>
                <a:latin typeface="Arial Narrow" panose="020B0606020202030204" pitchFamily="34" charset="0"/>
              </a:rPr>
              <a:t>Будильник</a:t>
            </a:r>
            <a:r>
              <a:rPr lang="en-US" sz="1100" dirty="0">
                <a:solidFill>
                  <a:srgbClr val="3C2414"/>
                </a:solidFill>
                <a:latin typeface="Arial Narrow" panose="020B0606020202030204" pitchFamily="34" charset="0"/>
              </a:rPr>
              <a:t>”</a:t>
            </a:r>
            <a:r>
              <a:rPr lang="ru-RU" sz="1100" dirty="0">
                <a:solidFill>
                  <a:srgbClr val="3C2414"/>
                </a:solidFill>
                <a:latin typeface="Arial Narrow" panose="020B0606020202030204" pitchFamily="34" charset="0"/>
              </a:rPr>
              <a:t>, пожалуйста, свяжитесь со Стойкой регистрации или Отделом по работе с гостями.</a:t>
            </a:r>
            <a:endParaRPr lang="en-GB" sz="1100"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ВНИМАНИЕ: </a:t>
            </a:r>
            <a:r>
              <a:rPr lang="ru-RU" sz="1100" dirty="0">
                <a:solidFill>
                  <a:srgbClr val="3C2414"/>
                </a:solidFill>
                <a:latin typeface="Arial Narrow" panose="020B0606020202030204" pitchFamily="34" charset="0"/>
              </a:rPr>
              <a:t>В ЗОНЕ ЛОББИ ЗАПРЕЩЕНО ИСПОЛЬЗОВАНИЕ ЛЮБЫХ ВИДОВ САМОКАТОВ, РОЛИКОВЫХ СКУТЕРОВ И ХОВЕРБОРДОВ.</a:t>
            </a:r>
            <a:endParaRPr lang="en-GB" sz="1100" dirty="0">
              <a:solidFill>
                <a:srgbClr val="3C2414"/>
              </a:solidFill>
              <a:latin typeface="Arial Narrow" panose="020B0606020202030204" pitchFamily="34" charset="0"/>
            </a:endParaRPr>
          </a:p>
          <a:p>
            <a:r>
              <a:rPr lang="ru-RU" sz="1100" b="1" dirty="0">
                <a:solidFill>
                  <a:srgbClr val="3C2414"/>
                </a:solidFill>
                <a:latin typeface="Arial Narrow" panose="020B0606020202030204" pitchFamily="34" charset="0"/>
              </a:rPr>
              <a:t>НАША УСЛУГА CLUB CAR  </a:t>
            </a:r>
            <a:r>
              <a:rPr lang="ru-RU" sz="1100" dirty="0">
                <a:solidFill>
                  <a:srgbClr val="3C2414"/>
                </a:solidFill>
                <a:latin typeface="Arial Narrow" panose="020B0606020202030204" pitchFamily="34" charset="0"/>
              </a:rPr>
              <a:t>ДОСТУПНА КРУГЛОСУТОЧНО МЕЖДУ РЕЦЕПЦИЕЙ И ПЛЯЖЕМ ПО ОПРЕДЕЛЕННОМУ МАРШРУТУ. ПОЖАЛУЙСТА, ОБРАТИТЕ ВНИМАНИЕ, ЧТО УСЛУГА CLUB CAR В НОМЕР И ИЗ НОМЕРА ДОСТУПНА ТОЛЬКО ПО ПРИБЫТИИ И ОТЪЕЗДУ</a:t>
            </a:r>
            <a:endParaRPr lang="tr-TR" sz="1100" dirty="0">
              <a:solidFill>
                <a:srgbClr val="3C2414"/>
              </a:solidFill>
              <a:latin typeface="Arial Narrow" panose="020B0606020202030204" pitchFamily="34" charset="0"/>
            </a:endParaRPr>
          </a:p>
        </p:txBody>
      </p:sp>
      <p:pic>
        <p:nvPicPr>
          <p:cNvPr id="3" name="Picture 2">
            <a:extLst>
              <a:ext uri="{FF2B5EF4-FFF2-40B4-BE49-F238E27FC236}">
                <a16:creationId xmlns:a16="http://schemas.microsoft.com/office/drawing/2014/main" id="{D3BD7B2A-8873-470A-A37F-8A4C5F9CA48E}"/>
              </a:ext>
            </a:extLst>
          </p:cNvPr>
          <p:cNvPicPr>
            <a:picLocks noChangeAspect="1"/>
          </p:cNvPicPr>
          <p:nvPr/>
        </p:nvPicPr>
        <p:blipFill>
          <a:blip r:embed="rId3"/>
          <a:stretch>
            <a:fillRect/>
          </a:stretch>
        </p:blipFill>
        <p:spPr>
          <a:xfrm>
            <a:off x="9069429" y="5014241"/>
            <a:ext cx="2444876" cy="1435174"/>
          </a:xfrm>
          <a:prstGeom prst="rect">
            <a:avLst/>
          </a:prstGeom>
        </p:spPr>
      </p:pic>
    </p:spTree>
    <p:extLst>
      <p:ext uri="{BB962C8B-B14F-4D97-AF65-F5344CB8AC3E}">
        <p14:creationId xmlns:p14="http://schemas.microsoft.com/office/powerpoint/2010/main" val="2695255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1472</Words>
  <Application>Microsoft Office PowerPoint</Application>
  <PresentationFormat>Widescreen</PresentationFormat>
  <Paragraphs>141</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Narrow</vt:lpstr>
      <vt:lpstr>Calibri</vt:lpstr>
      <vt:lpstr>Calibri Light</vt:lpstr>
      <vt:lpstr>TimesNewRoman-Bold</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Gulnaz Karatayeva</dc:creator>
  <cp:lastModifiedBy>Gulnaz Karatayeva</cp:lastModifiedBy>
  <cp:revision>3</cp:revision>
  <dcterms:created xsi:type="dcterms:W3CDTF">2023-11-14T06:59:19Z</dcterms:created>
  <dcterms:modified xsi:type="dcterms:W3CDTF">2024-04-02T08:52:32Z</dcterms:modified>
</cp:coreProperties>
</file>